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77" r:id="rId5"/>
    <p:sldId id="261" r:id="rId6"/>
    <p:sldId id="262" r:id="rId7"/>
    <p:sldId id="263" r:id="rId8"/>
    <p:sldId id="264" r:id="rId9"/>
    <p:sldId id="265" r:id="rId10"/>
    <p:sldId id="280" r:id="rId11"/>
    <p:sldId id="281" r:id="rId12"/>
    <p:sldId id="275" r:id="rId13"/>
    <p:sldId id="266" r:id="rId14"/>
    <p:sldId id="267" r:id="rId15"/>
    <p:sldId id="268"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6765" autoAdjust="0"/>
  </p:normalViewPr>
  <p:slideViewPr>
    <p:cSldViewPr snapToGrid="0">
      <p:cViewPr varScale="1">
        <p:scale>
          <a:sx n="73" d="100"/>
          <a:sy n="73" d="100"/>
        </p:scale>
        <p:origin x="4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167D-A597-2011-6721-B2DD57DAEF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3EBFC79-587E-5919-3DAE-FA9575EB10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64DE57-CBBF-A561-B330-4BA14D919759}"/>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2F6675C9-1997-33E4-3E36-7E2B974DC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EE435-812A-9210-267D-3DCA5C41E41D}"/>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222857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EB984-6F32-151D-638C-E0F5C9802F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55213C-3E48-DB89-FF98-CF3BB22EB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A8E38-C9D3-7228-3E5A-EB4E240681CF}"/>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94FA6860-B5A7-E432-03B2-0671CDD8AA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CD686B-F7B0-C1AE-FE26-1CC21A402289}"/>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258181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A108FB-C583-92D2-59D3-CB6C41127E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BC33B2-A04F-2D18-EC2A-62A7720B2A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2E694-EEB1-71F5-0F78-384E7ABCC192}"/>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6643CC2D-09CD-5C79-5D35-686C124E8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7F46AB-1CAC-E764-7081-0B4EFE64DC3E}"/>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4292822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8B7C-A9B0-0B9D-51DB-59E600A05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B9209-D74A-425D-939B-2497BC50F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CCF2E-8933-094C-863B-06BFE39BFAA2}"/>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D1971990-DA7D-422A-053D-17DF80DD5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666597-9F55-2E28-AE59-72372B944B98}"/>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1879404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FA22-1489-1C0B-1E1D-966AD2B085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62C500-D2CB-23EA-96E4-F81E144800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EE7BDC-0E21-8437-81E0-9E4145653FFF}"/>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0C9C8C9E-EE76-6A08-81F4-04FB67300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F44F3-2CFC-19F0-3238-98811340F1C1}"/>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396299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8C1E-EB80-FBD4-4F22-A8383BFD71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E3D4F-0E02-AD67-1BBE-96DADCDC72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7B81EC-540C-7FF8-7498-F25E5FD8AE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5FC14F-97AA-6EFB-9748-CC178D3C565C}"/>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6" name="Footer Placeholder 5">
            <a:extLst>
              <a:ext uri="{FF2B5EF4-FFF2-40B4-BE49-F238E27FC236}">
                <a16:creationId xmlns:a16="http://schemas.microsoft.com/office/drawing/2014/main" id="{2ACC10F1-5AA2-A576-BC57-2CB48928F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9465DC-7120-442C-DD5A-D375D1AC551C}"/>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144498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CEFCE-D8DA-F990-0B55-4B0465FBED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D378F6-B004-435D-231E-4DD25D5CE0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464BEC-8BC7-DBFF-6FFC-A8EE1A302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4B91F6-025C-FEF9-DD5F-452DDF63D2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015F0-C244-0425-9D57-91596C0E70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9AA0D3-1563-D654-AF6A-26C50E1E39F5}"/>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8" name="Footer Placeholder 7">
            <a:extLst>
              <a:ext uri="{FF2B5EF4-FFF2-40B4-BE49-F238E27FC236}">
                <a16:creationId xmlns:a16="http://schemas.microsoft.com/office/drawing/2014/main" id="{55CC49B2-E8C7-F4F6-E39F-E4C53121A5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337545-4F34-D128-D36D-BC1CC10DE6C8}"/>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3790768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E1621-22BB-0430-5573-069E64E413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55DCCA-7CDC-12BD-95C2-0F50CACBA8FB}"/>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4" name="Footer Placeholder 3">
            <a:extLst>
              <a:ext uri="{FF2B5EF4-FFF2-40B4-BE49-F238E27FC236}">
                <a16:creationId xmlns:a16="http://schemas.microsoft.com/office/drawing/2014/main" id="{83A245D4-C4FA-C501-EF15-0103C1768E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C750C1-1A32-0AAA-8F81-09F7B784B674}"/>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2735239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B42FF-D324-65F4-161B-C149E5AA63DF}"/>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3" name="Footer Placeholder 2">
            <a:extLst>
              <a:ext uri="{FF2B5EF4-FFF2-40B4-BE49-F238E27FC236}">
                <a16:creationId xmlns:a16="http://schemas.microsoft.com/office/drawing/2014/main" id="{AA86AF6C-37E2-1284-6EF2-53FCC47199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92B7DF2-AC59-9738-68FF-153B58025E59}"/>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235523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CCD1E-A006-C79D-04D4-860DE37B67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EC5EF0-A3C3-2260-19ED-BBA1E54133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E7C657-A13F-EDD6-41DC-669D3092D7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79DAA-1C57-904E-6B45-D18C97A4AA04}"/>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6" name="Footer Placeholder 5">
            <a:extLst>
              <a:ext uri="{FF2B5EF4-FFF2-40B4-BE49-F238E27FC236}">
                <a16:creationId xmlns:a16="http://schemas.microsoft.com/office/drawing/2014/main" id="{C9E5EA50-00C1-0288-C3C3-FE3544600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554C9F-3C16-232F-ACBA-BD84A29F63D0}"/>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284823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2441-8EBF-6EF9-962D-5C9645C3A4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050276-9158-F01E-1158-F2616809B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29AFF8-707D-5BC4-B1E7-656C4944E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A1CD-C5CD-B787-67AF-691CAC4A042E}"/>
              </a:ext>
            </a:extLst>
          </p:cNvPr>
          <p:cNvSpPr>
            <a:spLocks noGrp="1"/>
          </p:cNvSpPr>
          <p:nvPr>
            <p:ph type="dt" sz="half" idx="10"/>
          </p:nvPr>
        </p:nvSpPr>
        <p:spPr/>
        <p:txBody>
          <a:bodyPr/>
          <a:lstStyle/>
          <a:p>
            <a:fld id="{EC0F7900-0C0D-4C8C-A908-4A6612063AFE}" type="datetimeFigureOut">
              <a:rPr lang="en-US" smtClean="0"/>
              <a:t>28/05/2023</a:t>
            </a:fld>
            <a:endParaRPr lang="en-US"/>
          </a:p>
        </p:txBody>
      </p:sp>
      <p:sp>
        <p:nvSpPr>
          <p:cNvPr id="6" name="Footer Placeholder 5">
            <a:extLst>
              <a:ext uri="{FF2B5EF4-FFF2-40B4-BE49-F238E27FC236}">
                <a16:creationId xmlns:a16="http://schemas.microsoft.com/office/drawing/2014/main" id="{BB167963-0625-E772-06F9-A90732CFD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61D0F8-1079-5B86-7AC0-7F5516E8D5E4}"/>
              </a:ext>
            </a:extLst>
          </p:cNvPr>
          <p:cNvSpPr>
            <a:spLocks noGrp="1"/>
          </p:cNvSpPr>
          <p:nvPr>
            <p:ph type="sldNum" sz="quarter" idx="12"/>
          </p:nvPr>
        </p:nvSpPr>
        <p:spPr/>
        <p:txBody>
          <a:bodyPr/>
          <a:lstStyle/>
          <a:p>
            <a:fld id="{6B1020C8-3923-4BAE-90A9-EFF9C5F9E675}" type="slidenum">
              <a:rPr lang="en-US" smtClean="0"/>
              <a:t>‹#›</a:t>
            </a:fld>
            <a:endParaRPr lang="en-US"/>
          </a:p>
        </p:txBody>
      </p:sp>
    </p:spTree>
    <p:extLst>
      <p:ext uri="{BB962C8B-B14F-4D97-AF65-F5344CB8AC3E}">
        <p14:creationId xmlns:p14="http://schemas.microsoft.com/office/powerpoint/2010/main" val="3879074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F35093-243E-6FE4-EB55-5E96ED96E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8838DD-05E9-B666-3FE6-B6A8604893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2EEF6C-56F3-056A-F106-7F4AD4CFF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F7900-0C0D-4C8C-A908-4A6612063AFE}" type="datetimeFigureOut">
              <a:rPr lang="en-US" smtClean="0"/>
              <a:t>28/05/2023</a:t>
            </a:fld>
            <a:endParaRPr lang="en-US"/>
          </a:p>
        </p:txBody>
      </p:sp>
      <p:sp>
        <p:nvSpPr>
          <p:cNvPr id="5" name="Footer Placeholder 4">
            <a:extLst>
              <a:ext uri="{FF2B5EF4-FFF2-40B4-BE49-F238E27FC236}">
                <a16:creationId xmlns:a16="http://schemas.microsoft.com/office/drawing/2014/main" id="{1CF93CC1-0D49-4705-DEF9-52718C8D3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86880A-A231-AEF6-0AF7-FCF9A96A00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020C8-3923-4BAE-90A9-EFF9C5F9E675}" type="slidenum">
              <a:rPr lang="en-US" smtClean="0"/>
              <a:t>‹#›</a:t>
            </a:fld>
            <a:endParaRPr lang="en-US"/>
          </a:p>
        </p:txBody>
      </p:sp>
    </p:spTree>
    <p:extLst>
      <p:ext uri="{BB962C8B-B14F-4D97-AF65-F5344CB8AC3E}">
        <p14:creationId xmlns:p14="http://schemas.microsoft.com/office/powerpoint/2010/main" val="2633075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0289301-0E3B-E529-F3B0-AA73B636049C}"/>
              </a:ext>
            </a:extLst>
          </p:cNvPr>
          <p:cNvSpPr txBox="1"/>
          <p:nvPr/>
        </p:nvSpPr>
        <p:spPr>
          <a:xfrm>
            <a:off x="3302016" y="151775"/>
            <a:ext cx="5289529" cy="677108"/>
          </a:xfrm>
          <a:prstGeom prst="rect">
            <a:avLst/>
          </a:prstGeom>
          <a:noFill/>
        </p:spPr>
        <p:txBody>
          <a:bodyPr wrap="square" rtlCol="0">
            <a:spAutoFit/>
          </a:bodyPr>
          <a:lstStyle/>
          <a:p>
            <a:pPr algn="ctr" defTabSz="342900">
              <a:buClrTx/>
            </a:pPr>
            <a:r>
              <a:rPr lang="vi-VN" b="1" kern="1200" dirty="0">
                <a:solidFill>
                  <a:srgbClr val="ED7D31">
                    <a:lumMod val="50000"/>
                  </a:srgbClr>
                </a:solidFill>
                <a:latin typeface="Arial" panose="020B0604020202020204" pitchFamily="34" charset="0"/>
              </a:rPr>
              <a:t>HỌC VIỆN NÔNG NGHIỆP VIỆT </a:t>
            </a:r>
            <a:r>
              <a:rPr lang="vi-VN" b="1" kern="1200" dirty="0" smtClean="0">
                <a:solidFill>
                  <a:srgbClr val="ED7D31">
                    <a:lumMod val="50000"/>
                  </a:srgbClr>
                </a:solidFill>
                <a:latin typeface="Arial" panose="020B0604020202020204" pitchFamily="34" charset="0"/>
              </a:rPr>
              <a:t>NAM</a:t>
            </a:r>
            <a:endParaRPr lang="en-US" b="1" dirty="0">
              <a:solidFill>
                <a:srgbClr val="ED7D31">
                  <a:lumMod val="50000"/>
                </a:srgbClr>
              </a:solidFill>
              <a:latin typeface="Arial" panose="020B0604020202020204" pitchFamily="34" charset="0"/>
            </a:endParaRPr>
          </a:p>
          <a:p>
            <a:pPr algn="ctr" defTabSz="342900">
              <a:buClrTx/>
            </a:pPr>
            <a:r>
              <a:rPr lang="en-US" sz="2000" b="1" kern="1200" dirty="0" smtClean="0">
                <a:solidFill>
                  <a:srgbClr val="ED7D31">
                    <a:lumMod val="50000"/>
                  </a:srgbClr>
                </a:solidFill>
                <a:latin typeface="Arial" panose="020B0604020202020204" pitchFamily="34" charset="0"/>
                <a:ea typeface="+mn-ea"/>
                <a:cs typeface="+mn-cs"/>
              </a:rPr>
              <a:t>KHOA TÀI NGUYÊN VÀ MÔI TRƯỜNG</a:t>
            </a:r>
            <a:endParaRPr lang="vi-VN" sz="2000" b="1" kern="1200" dirty="0">
              <a:solidFill>
                <a:srgbClr val="ED7D31">
                  <a:lumMod val="50000"/>
                </a:srgbClr>
              </a:solidFill>
              <a:latin typeface="Arial" panose="020B0604020202020204" pitchFamily="34" charset="0"/>
              <a:ea typeface="+mn-ea"/>
              <a:cs typeface="+mn-cs"/>
            </a:endParaRPr>
          </a:p>
        </p:txBody>
      </p:sp>
      <p:sp>
        <p:nvSpPr>
          <p:cNvPr id="12" name="TextBox 11">
            <a:extLst>
              <a:ext uri="{FF2B5EF4-FFF2-40B4-BE49-F238E27FC236}">
                <a16:creationId xmlns:a16="http://schemas.microsoft.com/office/drawing/2014/main" id="{4BED89D3-6547-E683-9409-31F8B46FB67C}"/>
              </a:ext>
            </a:extLst>
          </p:cNvPr>
          <p:cNvSpPr txBox="1"/>
          <p:nvPr/>
        </p:nvSpPr>
        <p:spPr>
          <a:xfrm>
            <a:off x="1776153" y="841969"/>
            <a:ext cx="8341257" cy="1046440"/>
          </a:xfrm>
          <a:prstGeom prst="rect">
            <a:avLst/>
          </a:prstGeom>
          <a:noFill/>
        </p:spPr>
        <p:txBody>
          <a:bodyPr wrap="square" rtlCol="0">
            <a:spAutoFit/>
          </a:bodyPr>
          <a:lstStyle/>
          <a:p>
            <a:pPr algn="ctr" defTabSz="342900">
              <a:buClrTx/>
            </a:pPr>
            <a:r>
              <a:rPr lang="en-US" sz="3000" b="1" u="sng" kern="1200" dirty="0" err="1">
                <a:solidFill>
                  <a:srgbClr val="FF0000"/>
                </a:solidFill>
                <a:latin typeface="Times New Roman" panose="02020603050405020304" pitchFamily="18" charset="0"/>
                <a:ea typeface="+mn-ea"/>
                <a:cs typeface="+mn-cs"/>
              </a:rPr>
              <a:t>Bài</a:t>
            </a:r>
            <a:r>
              <a:rPr lang="en-US" sz="3000" b="1" u="sng" kern="1200" dirty="0">
                <a:solidFill>
                  <a:srgbClr val="FF0000"/>
                </a:solidFill>
                <a:latin typeface="Times New Roman" panose="02020603050405020304" pitchFamily="18" charset="0"/>
                <a:ea typeface="+mn-ea"/>
                <a:cs typeface="+mn-cs"/>
              </a:rPr>
              <a:t> </a:t>
            </a:r>
            <a:r>
              <a:rPr lang="en-US" sz="3000" b="1" u="sng" kern="1200" dirty="0" err="1">
                <a:solidFill>
                  <a:srgbClr val="FF0000"/>
                </a:solidFill>
                <a:latin typeface="Times New Roman" panose="02020603050405020304" pitchFamily="18" charset="0"/>
                <a:ea typeface="+mn-ea"/>
                <a:cs typeface="+mn-cs"/>
              </a:rPr>
              <a:t>thuyết</a:t>
            </a:r>
            <a:r>
              <a:rPr lang="en-US" sz="3000" b="1" u="sng" kern="1200" dirty="0">
                <a:solidFill>
                  <a:srgbClr val="FF0000"/>
                </a:solidFill>
                <a:latin typeface="Times New Roman" panose="02020603050405020304" pitchFamily="18" charset="0"/>
                <a:ea typeface="+mn-ea"/>
                <a:cs typeface="+mn-cs"/>
              </a:rPr>
              <a:t> </a:t>
            </a:r>
            <a:r>
              <a:rPr lang="en-US" sz="3000" b="1" u="sng" kern="1200" dirty="0" err="1">
                <a:solidFill>
                  <a:srgbClr val="FF0000"/>
                </a:solidFill>
                <a:latin typeface="Times New Roman" panose="02020603050405020304" pitchFamily="18" charset="0"/>
                <a:ea typeface="+mn-ea"/>
                <a:cs typeface="+mn-cs"/>
              </a:rPr>
              <a:t>trình</a:t>
            </a:r>
            <a:r>
              <a:rPr lang="en-US" sz="2100" b="1" u="sng" kern="1200" dirty="0">
                <a:solidFill>
                  <a:srgbClr val="FF0000"/>
                </a:solidFill>
                <a:latin typeface="Times New Roman" panose="02020603050405020304" pitchFamily="18" charset="0"/>
                <a:ea typeface="+mn-ea"/>
                <a:cs typeface="+mn-cs"/>
              </a:rPr>
              <a:t> </a:t>
            </a:r>
            <a:endParaRPr lang="vi-VN" sz="2100" b="1" u="sng" kern="1200" dirty="0">
              <a:solidFill>
                <a:srgbClr val="FF0000"/>
              </a:solidFill>
              <a:latin typeface="Times New Roman" panose="02020603050405020304" pitchFamily="18" charset="0"/>
              <a:ea typeface="+mn-ea"/>
              <a:cs typeface="+mn-cs"/>
            </a:endParaRPr>
          </a:p>
          <a:p>
            <a:pPr algn="ctr" defTabSz="342900">
              <a:buClrTx/>
            </a:pPr>
            <a:r>
              <a:rPr lang="en-US" sz="3000" b="1" kern="1200" dirty="0" err="1">
                <a:solidFill>
                  <a:srgbClr val="FF0000"/>
                </a:solidFill>
                <a:latin typeface="Times New Roman" panose="02020603050405020304" pitchFamily="18" charset="0"/>
                <a:ea typeface="+mn-ea"/>
                <a:cs typeface="+mn-cs"/>
              </a:rPr>
              <a:t>Quản</a:t>
            </a:r>
            <a:r>
              <a:rPr lang="en-US" sz="3000" b="1" kern="1200" dirty="0">
                <a:solidFill>
                  <a:srgbClr val="FF0000"/>
                </a:solidFill>
                <a:latin typeface="Times New Roman" panose="02020603050405020304" pitchFamily="18" charset="0"/>
                <a:ea typeface="+mn-ea"/>
                <a:cs typeface="+mn-cs"/>
              </a:rPr>
              <a:t> </a:t>
            </a:r>
            <a:r>
              <a:rPr lang="en-US" sz="3000" b="1" kern="1200" dirty="0" err="1">
                <a:solidFill>
                  <a:srgbClr val="FF0000"/>
                </a:solidFill>
                <a:latin typeface="Times New Roman" panose="02020603050405020304" pitchFamily="18" charset="0"/>
                <a:ea typeface="+mn-ea"/>
                <a:cs typeface="+mn-cs"/>
              </a:rPr>
              <a:t>lý</a:t>
            </a:r>
            <a:r>
              <a:rPr lang="en-US" sz="3000" b="1" kern="1200" dirty="0">
                <a:solidFill>
                  <a:srgbClr val="FF0000"/>
                </a:solidFill>
                <a:latin typeface="Times New Roman" panose="02020603050405020304" pitchFamily="18" charset="0"/>
                <a:ea typeface="+mn-ea"/>
                <a:cs typeface="+mn-cs"/>
              </a:rPr>
              <a:t> </a:t>
            </a:r>
            <a:r>
              <a:rPr lang="en-US" sz="3000" b="1" kern="1200" dirty="0" err="1">
                <a:solidFill>
                  <a:srgbClr val="FF0000"/>
                </a:solidFill>
                <a:latin typeface="Times New Roman" panose="02020603050405020304" pitchFamily="18" charset="0"/>
                <a:ea typeface="+mn-ea"/>
                <a:cs typeface="+mn-cs"/>
              </a:rPr>
              <a:t>môi</a:t>
            </a:r>
            <a:r>
              <a:rPr lang="en-US" sz="3000" b="1" kern="1200" dirty="0">
                <a:solidFill>
                  <a:srgbClr val="FF0000"/>
                </a:solidFill>
                <a:latin typeface="Times New Roman" panose="02020603050405020304" pitchFamily="18" charset="0"/>
                <a:ea typeface="+mn-ea"/>
                <a:cs typeface="+mn-cs"/>
              </a:rPr>
              <a:t> </a:t>
            </a:r>
            <a:r>
              <a:rPr lang="en-US" sz="3000" b="1" kern="1200" dirty="0" err="1">
                <a:solidFill>
                  <a:srgbClr val="FF0000"/>
                </a:solidFill>
                <a:latin typeface="Times New Roman" panose="02020603050405020304" pitchFamily="18" charset="0"/>
                <a:ea typeface="+mn-ea"/>
                <a:cs typeface="+mn-cs"/>
              </a:rPr>
              <a:t>trường</a:t>
            </a:r>
            <a:endParaRPr lang="vi-VN" sz="3000" b="1" kern="1200" dirty="0">
              <a:solidFill>
                <a:srgbClr val="FF0000"/>
              </a:solidFill>
              <a:latin typeface="Times New Roman" panose="02020603050405020304" pitchFamily="18" charset="0"/>
              <a:ea typeface="+mn-ea"/>
              <a:cs typeface="+mn-cs"/>
            </a:endParaRPr>
          </a:p>
        </p:txBody>
      </p:sp>
      <p:sp>
        <p:nvSpPr>
          <p:cNvPr id="13" name="TextBox 12">
            <a:extLst>
              <a:ext uri="{FF2B5EF4-FFF2-40B4-BE49-F238E27FC236}">
                <a16:creationId xmlns:a16="http://schemas.microsoft.com/office/drawing/2014/main" id="{E95467F1-16C8-3144-4323-0D8E3B798747}"/>
              </a:ext>
            </a:extLst>
          </p:cNvPr>
          <p:cNvSpPr txBox="1"/>
          <p:nvPr/>
        </p:nvSpPr>
        <p:spPr>
          <a:xfrm>
            <a:off x="3889283" y="2011665"/>
            <a:ext cx="4305029" cy="369332"/>
          </a:xfrm>
          <a:prstGeom prst="rect">
            <a:avLst/>
          </a:prstGeom>
          <a:noFill/>
        </p:spPr>
        <p:txBody>
          <a:bodyPr wrap="square" rtlCol="0">
            <a:spAutoFit/>
          </a:bodyPr>
          <a:lstStyle/>
          <a:p>
            <a:pPr defTabSz="342900">
              <a:buClrTx/>
            </a:pPr>
            <a:r>
              <a:rPr lang="vi-VN" sz="1800" b="1" kern="1200" dirty="0">
                <a:solidFill>
                  <a:prstClr val="black"/>
                </a:solidFill>
                <a:latin typeface="Times New Roman" panose="02020603050405020304" pitchFamily="18" charset="0"/>
                <a:ea typeface="+mn-ea"/>
                <a:cs typeface="+mn-cs"/>
              </a:rPr>
              <a:t>Đề tài:</a:t>
            </a:r>
            <a:r>
              <a:rPr lang="vi-VN" sz="1800" b="1" i="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Quản</a:t>
            </a:r>
            <a:r>
              <a:rPr lang="en-US" sz="1800" b="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lý</a:t>
            </a:r>
            <a:r>
              <a:rPr lang="en-US" sz="1800" b="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môi</a:t>
            </a:r>
            <a:r>
              <a:rPr lang="en-US" sz="1800" b="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trường</a:t>
            </a:r>
            <a:r>
              <a:rPr lang="en-US" sz="1800" b="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làng</a:t>
            </a:r>
            <a:r>
              <a:rPr lang="en-US" sz="1800" b="1" kern="1200" dirty="0">
                <a:solidFill>
                  <a:prstClr val="black"/>
                </a:solidFill>
                <a:latin typeface="Times New Roman" panose="02020603050405020304" pitchFamily="18" charset="0"/>
              </a:rPr>
              <a:t> </a:t>
            </a:r>
            <a:r>
              <a:rPr lang="en-US" sz="1800" b="1" kern="1200" dirty="0" err="1">
                <a:solidFill>
                  <a:prstClr val="black"/>
                </a:solidFill>
                <a:latin typeface="Times New Roman" panose="02020603050405020304" pitchFamily="18" charset="0"/>
              </a:rPr>
              <a:t>nghề</a:t>
            </a:r>
            <a:endParaRPr lang="en-US" sz="1800" b="1" kern="1200" dirty="0">
              <a:solidFill>
                <a:prstClr val="black"/>
              </a:solidFill>
              <a:latin typeface="Calibri Light" panose="020F0302020204030204"/>
              <a:ea typeface="+mn-ea"/>
              <a:cs typeface="+mn-cs"/>
            </a:endParaRPr>
          </a:p>
        </p:txBody>
      </p:sp>
      <p:pic>
        <p:nvPicPr>
          <p:cNvPr id="20" name="Picture 19">
            <a:extLst>
              <a:ext uri="{FF2B5EF4-FFF2-40B4-BE49-F238E27FC236}">
                <a16:creationId xmlns:a16="http://schemas.microsoft.com/office/drawing/2014/main" id="{BD273342-695C-9EEF-340B-BEDC84056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128" y="2724623"/>
            <a:ext cx="4192847" cy="3139788"/>
          </a:xfrm>
          <a:prstGeom prst="rect">
            <a:avLst/>
          </a:prstGeom>
        </p:spPr>
      </p:pic>
      <p:sp>
        <p:nvSpPr>
          <p:cNvPr id="2" name="AutoShape 4" descr="Ý Nghĩa Logo Đại Học Y Dược Thái Bình - TBUM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4" descr="Biểu tượng - Logo - [Logo Học viện Nông nghiệp Việt Nam] Logo Học viện Nông  nghiệp Việt Nam được thiết kế theo hình tròn mang ý nghĩa chuyển động không  ngừ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8" name="Picture 18" descr="Ghim trên Thư Viện Logo"/>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541482" y="160337"/>
            <a:ext cx="760534" cy="68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0667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F7A3BBB-B9ED-671F-0869-BD42944C2E6D}"/>
              </a:ext>
            </a:extLst>
          </p:cNvPr>
          <p:cNvSpPr/>
          <p:nvPr/>
        </p:nvSpPr>
        <p:spPr>
          <a:xfrm>
            <a:off x="596824" y="448987"/>
            <a:ext cx="5250956" cy="549461"/>
          </a:xfrm>
          <a:prstGeom prst="roundRect">
            <a:avLst/>
          </a:prstGeom>
          <a:solidFill>
            <a:srgbClr val="7030A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latin typeface="Times New Roman" panose="02020603050405020304" pitchFamily="18" charset="0"/>
                <a:ea typeface="Calibri" panose="020F0502020204030204" pitchFamily="34" charset="0"/>
              </a:rPr>
              <a:t>1.</a:t>
            </a:r>
            <a:r>
              <a:rPr lang="vi-VN" sz="1400" b="1" dirty="0" smtClean="0">
                <a:effectLst/>
                <a:latin typeface="Times New Roman" panose="02020603050405020304" pitchFamily="18" charset="0"/>
                <a:ea typeface="Calibri" panose="020F0502020204030204" pitchFamily="34" charset="0"/>
              </a:rPr>
              <a:t>3. Nguyên nhân gây ra ô nhiễm môi trường tại các làng nghề</a:t>
            </a:r>
            <a:endParaRPr lang="en-US" sz="1400" dirty="0"/>
          </a:p>
        </p:txBody>
      </p:sp>
      <p:sp>
        <p:nvSpPr>
          <p:cNvPr id="6" name="Callout: Down Arrow 5">
            <a:extLst>
              <a:ext uri="{FF2B5EF4-FFF2-40B4-BE49-F238E27FC236}">
                <a16:creationId xmlns:a16="http://schemas.microsoft.com/office/drawing/2014/main" id="{F35CB482-BED5-B529-7B3E-E2ECD86685E5}"/>
              </a:ext>
            </a:extLst>
          </p:cNvPr>
          <p:cNvSpPr/>
          <p:nvPr/>
        </p:nvSpPr>
        <p:spPr>
          <a:xfrm>
            <a:off x="4026877" y="1341485"/>
            <a:ext cx="3393831" cy="991055"/>
          </a:xfrm>
          <a:prstGeom prst="downArrowCallou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Xuất</a:t>
            </a:r>
            <a:r>
              <a:rPr lang="en-US" sz="1400" dirty="0" smtClean="0"/>
              <a:t> </a:t>
            </a:r>
            <a:r>
              <a:rPr lang="en-US" sz="1400" dirty="0" err="1" smtClean="0"/>
              <a:t>phát</a:t>
            </a:r>
            <a:r>
              <a:rPr lang="en-US" sz="1400" dirty="0" smtClean="0"/>
              <a:t> </a:t>
            </a:r>
            <a:r>
              <a:rPr lang="en-US" sz="1400" dirty="0" err="1" smtClean="0"/>
              <a:t>từ</a:t>
            </a:r>
            <a:r>
              <a:rPr lang="en-US" sz="1400" dirty="0" smtClean="0"/>
              <a:t> </a:t>
            </a:r>
            <a:r>
              <a:rPr lang="en-US" sz="1400" dirty="0" err="1" smtClean="0"/>
              <a:t>bản</a:t>
            </a:r>
            <a:r>
              <a:rPr lang="en-US" sz="1400" dirty="0" smtClean="0"/>
              <a:t> </a:t>
            </a:r>
            <a:r>
              <a:rPr lang="en-US" sz="1400" dirty="0" err="1" smtClean="0"/>
              <a:t>thân</a:t>
            </a:r>
            <a:r>
              <a:rPr lang="en-US" sz="1400" dirty="0" smtClean="0"/>
              <a:t> </a:t>
            </a:r>
            <a:r>
              <a:rPr lang="en-US" sz="1400" dirty="0" err="1" smtClean="0"/>
              <a:t>các</a:t>
            </a:r>
            <a:r>
              <a:rPr lang="en-US" sz="1400" dirty="0" smtClean="0"/>
              <a:t> </a:t>
            </a:r>
            <a:r>
              <a:rPr lang="en-US" sz="1400" dirty="0" err="1" smtClean="0"/>
              <a:t>làng</a:t>
            </a:r>
            <a:r>
              <a:rPr lang="en-US" sz="1400" dirty="0" smtClean="0"/>
              <a:t> </a:t>
            </a:r>
            <a:r>
              <a:rPr lang="en-US" sz="1400" dirty="0" err="1" smtClean="0"/>
              <a:t>nghề</a:t>
            </a:r>
            <a:endParaRPr lang="en-US" sz="1400" dirty="0"/>
          </a:p>
        </p:txBody>
      </p:sp>
      <p:sp>
        <p:nvSpPr>
          <p:cNvPr id="7" name="Rectangle: Rounded Corners 6">
            <a:extLst>
              <a:ext uri="{FF2B5EF4-FFF2-40B4-BE49-F238E27FC236}">
                <a16:creationId xmlns:a16="http://schemas.microsoft.com/office/drawing/2014/main" id="{40D8367F-D8AC-6780-2EB2-DBC30D28E416}"/>
              </a:ext>
            </a:extLst>
          </p:cNvPr>
          <p:cNvSpPr/>
          <p:nvPr/>
        </p:nvSpPr>
        <p:spPr>
          <a:xfrm>
            <a:off x="139966" y="3375615"/>
            <a:ext cx="1523769" cy="3033398"/>
          </a:xfrm>
          <a:prstGeom prst="roundRect">
            <a:avLst/>
          </a:prstGeom>
          <a:effectLst>
            <a:glow rad="635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Người dân làng nghề  nếp nghĩ của người chủ tiểu nông thường quan tâm tới lợi ích thu đuợc từ sản phẩm mà ít quan tâm tới các tác hại do sản xuất nghề gây nên</a:t>
            </a:r>
            <a:endParaRPr lang="en-US" sz="1400" dirty="0">
              <a:solidFill>
                <a:schemeClr val="bg1"/>
              </a:solidFill>
            </a:endParaRPr>
          </a:p>
        </p:txBody>
      </p:sp>
      <p:sp>
        <p:nvSpPr>
          <p:cNvPr id="8" name="Rectangle: Rounded Corners 7">
            <a:extLst>
              <a:ext uri="{FF2B5EF4-FFF2-40B4-BE49-F238E27FC236}">
                <a16:creationId xmlns:a16="http://schemas.microsoft.com/office/drawing/2014/main" id="{56C6442C-99A6-A05E-1459-56B33186A16A}"/>
              </a:ext>
            </a:extLst>
          </p:cNvPr>
          <p:cNvSpPr/>
          <p:nvPr/>
        </p:nvSpPr>
        <p:spPr>
          <a:xfrm>
            <a:off x="2053405" y="3375615"/>
            <a:ext cx="1175966" cy="3033398"/>
          </a:xfrm>
          <a:prstGeom prst="roundRect">
            <a:avLst/>
          </a:prstGeom>
          <a:solidFill>
            <a:schemeClr val="accent6">
              <a:lumMod val="75000"/>
            </a:schemeClr>
          </a:solidFill>
          <a:effectLst>
            <a:glow rad="635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effectLst/>
                <a:latin typeface="Times New Roman" panose="02020603050405020304" pitchFamily="18" charset="0"/>
                <a:ea typeface="Calibri" panose="020F0502020204030204" pitchFamily="34" charset="0"/>
              </a:rPr>
              <a:t>Đa số các làng nghề còn sử dụng công nghệ sản lạc hậu, cũ kỹ nên dễ gây ô nhiễm</a:t>
            </a:r>
            <a:endParaRPr lang="en-US" sz="1400" dirty="0">
              <a:solidFill>
                <a:schemeClr val="bg1"/>
              </a:solidFill>
            </a:endParaRPr>
          </a:p>
        </p:txBody>
      </p:sp>
      <p:sp>
        <p:nvSpPr>
          <p:cNvPr id="9" name="Rectangle: Rounded Corners 8">
            <a:extLst>
              <a:ext uri="{FF2B5EF4-FFF2-40B4-BE49-F238E27FC236}">
                <a16:creationId xmlns:a16="http://schemas.microsoft.com/office/drawing/2014/main" id="{0C1F295B-846E-E7CD-730C-76A828E9FB1C}"/>
              </a:ext>
            </a:extLst>
          </p:cNvPr>
          <p:cNvSpPr/>
          <p:nvPr/>
        </p:nvSpPr>
        <p:spPr>
          <a:xfrm>
            <a:off x="3805841" y="3375615"/>
            <a:ext cx="941777" cy="3033398"/>
          </a:xfrm>
          <a:prstGeom prst="roundRect">
            <a:avLst/>
          </a:prstGeom>
          <a:solidFill>
            <a:srgbClr val="C00000"/>
          </a:solidFill>
          <a:effectLst>
            <a:glow rad="101600">
              <a:schemeClr val="accent2">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Trình độ lao động còn thấp kém</a:t>
            </a:r>
            <a:endParaRPr lang="en-US" sz="1400" dirty="0">
              <a:solidFill>
                <a:schemeClr val="bg1"/>
              </a:solidFill>
            </a:endParaRPr>
          </a:p>
        </p:txBody>
      </p:sp>
      <p:sp>
        <p:nvSpPr>
          <p:cNvPr id="10" name="Rectangle: Rounded Corners 9">
            <a:extLst>
              <a:ext uri="{FF2B5EF4-FFF2-40B4-BE49-F238E27FC236}">
                <a16:creationId xmlns:a16="http://schemas.microsoft.com/office/drawing/2014/main" id="{C1844BA4-29A8-A6B9-792A-1F834D978608}"/>
              </a:ext>
            </a:extLst>
          </p:cNvPr>
          <p:cNvSpPr/>
          <p:nvPr/>
        </p:nvSpPr>
        <p:spPr>
          <a:xfrm>
            <a:off x="5324088" y="3391872"/>
            <a:ext cx="1416547" cy="3027923"/>
          </a:xfrm>
          <a:prstGeom prst="roundRect">
            <a:avLst/>
          </a:prstGeom>
          <a:solidFill>
            <a:srgbClr val="7030A0"/>
          </a:solidFill>
          <a:effectLst>
            <a:glow rad="101600">
              <a:srgbClr val="7030A0">
                <a:alpha val="6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de-DE"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 </a:t>
            </a:r>
            <a:r>
              <a:rPr lang="de-D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hạn chế về vốn  nên không đủ khả năng để trang bị hệ thống xử lý ô nhiễm</a:t>
            </a:r>
            <a:endParaRPr lang="en-US" sz="1400" dirty="0">
              <a:solidFill>
                <a:schemeClr val="bg1"/>
              </a:solidFill>
            </a:endParaRPr>
          </a:p>
        </p:txBody>
      </p:sp>
      <p:sp>
        <p:nvSpPr>
          <p:cNvPr id="11" name="Rectangle: Rounded Corners 10">
            <a:extLst>
              <a:ext uri="{FF2B5EF4-FFF2-40B4-BE49-F238E27FC236}">
                <a16:creationId xmlns:a16="http://schemas.microsoft.com/office/drawing/2014/main" id="{BFE956DD-460D-CFB1-86B3-2FA8ABCC6515}"/>
              </a:ext>
            </a:extLst>
          </p:cNvPr>
          <p:cNvSpPr/>
          <p:nvPr/>
        </p:nvSpPr>
        <p:spPr>
          <a:xfrm>
            <a:off x="7285530" y="3374527"/>
            <a:ext cx="1416547" cy="2953670"/>
          </a:xfrm>
          <a:prstGeom prst="roundRect">
            <a:avLst/>
          </a:prstGeom>
          <a:solidFill>
            <a:schemeClr val="accent4">
              <a:lumMod val="75000"/>
            </a:schemeClr>
          </a:solidFill>
          <a:effectLst>
            <a:glow rad="139700">
              <a:schemeClr val="accent2">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K</a:t>
            </a:r>
            <a:r>
              <a:rPr lang="de-DE"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hó khăn trong việc xử lý ô nhiễm làng nghề do quan hệ sản xuất ở các làng nghề thường mang tính dòng tộc, hàng xóm làng giếng </a:t>
            </a:r>
            <a:endParaRPr lang="en-US" sz="1400" dirty="0">
              <a:solidFill>
                <a:schemeClr val="bg1"/>
              </a:solidFill>
            </a:endParaRPr>
          </a:p>
        </p:txBody>
      </p:sp>
      <p:sp>
        <p:nvSpPr>
          <p:cNvPr id="12" name="Rectangle: Rounded Corners 11">
            <a:extLst>
              <a:ext uri="{FF2B5EF4-FFF2-40B4-BE49-F238E27FC236}">
                <a16:creationId xmlns:a16="http://schemas.microsoft.com/office/drawing/2014/main" id="{55D808C9-9F93-4C61-1AEE-2EE9E3FCE29C}"/>
              </a:ext>
            </a:extLst>
          </p:cNvPr>
          <p:cNvSpPr/>
          <p:nvPr/>
        </p:nvSpPr>
        <p:spPr>
          <a:xfrm>
            <a:off x="9101782" y="3391872"/>
            <a:ext cx="1163794" cy="2866293"/>
          </a:xfrm>
          <a:prstGeom prst="roundRect">
            <a:avLst/>
          </a:prstGeom>
          <a:solidFill>
            <a:srgbClr val="002060"/>
          </a:solidFill>
          <a:effectLst>
            <a:glow rad="228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400" dirty="0"/>
              <a:t>Các công trình xử lý ô nhiễm môi trường không đáp ứng được.</a:t>
            </a:r>
            <a:endParaRPr lang="en-US" sz="1400" dirty="0"/>
          </a:p>
        </p:txBody>
      </p:sp>
      <p:cxnSp>
        <p:nvCxnSpPr>
          <p:cNvPr id="13" name="Straight Arrow Connector 12">
            <a:extLst>
              <a:ext uri="{FF2B5EF4-FFF2-40B4-BE49-F238E27FC236}">
                <a16:creationId xmlns:a16="http://schemas.microsoft.com/office/drawing/2014/main" id="{FAEBAFE3-00E1-4048-7231-1F2E61A4375B}"/>
              </a:ext>
            </a:extLst>
          </p:cNvPr>
          <p:cNvCxnSpPr>
            <a:cxnSpLocks/>
            <a:stCxn id="6" idx="2"/>
          </p:cNvCxnSpPr>
          <p:nvPr/>
        </p:nvCxnSpPr>
        <p:spPr>
          <a:xfrm flipH="1">
            <a:off x="856456" y="2332540"/>
            <a:ext cx="4867337" cy="99105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64CB2-DF72-D198-F5EB-9F4F945CFCEC}"/>
              </a:ext>
            </a:extLst>
          </p:cNvPr>
          <p:cNvCxnSpPr>
            <a:cxnSpLocks/>
            <a:stCxn id="6" idx="2"/>
            <a:endCxn id="8" idx="0"/>
          </p:cNvCxnSpPr>
          <p:nvPr/>
        </p:nvCxnSpPr>
        <p:spPr>
          <a:xfrm flipH="1">
            <a:off x="2641388" y="2332540"/>
            <a:ext cx="3082405" cy="104307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AA4BD-7DCC-29D7-0FD9-5DA60EA4F8B4}"/>
              </a:ext>
            </a:extLst>
          </p:cNvPr>
          <p:cNvCxnSpPr>
            <a:cxnSpLocks/>
            <a:stCxn id="6" idx="2"/>
            <a:endCxn id="9" idx="0"/>
          </p:cNvCxnSpPr>
          <p:nvPr/>
        </p:nvCxnSpPr>
        <p:spPr>
          <a:xfrm flipH="1">
            <a:off x="4276730" y="2332540"/>
            <a:ext cx="1447063" cy="104307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76110B-B652-59EF-F4E8-3D954FECB394}"/>
              </a:ext>
            </a:extLst>
          </p:cNvPr>
          <p:cNvCxnSpPr>
            <a:cxnSpLocks/>
            <a:stCxn id="6" idx="2"/>
            <a:endCxn id="10" idx="0"/>
          </p:cNvCxnSpPr>
          <p:nvPr/>
        </p:nvCxnSpPr>
        <p:spPr>
          <a:xfrm>
            <a:off x="5723793" y="2332540"/>
            <a:ext cx="308569" cy="1059332"/>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6300AD-7E50-47D8-D208-C73DEF4E2EC0}"/>
              </a:ext>
            </a:extLst>
          </p:cNvPr>
          <p:cNvCxnSpPr>
            <a:cxnSpLocks/>
            <a:stCxn id="6" idx="2"/>
            <a:endCxn id="11" idx="0"/>
          </p:cNvCxnSpPr>
          <p:nvPr/>
        </p:nvCxnSpPr>
        <p:spPr>
          <a:xfrm>
            <a:off x="5723793" y="2332540"/>
            <a:ext cx="2270011" cy="1041987"/>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D68340-0EA4-48AF-B854-25C47CF6A00E}"/>
              </a:ext>
            </a:extLst>
          </p:cNvPr>
          <p:cNvCxnSpPr>
            <a:cxnSpLocks/>
            <a:stCxn id="6" idx="2"/>
            <a:endCxn id="12" idx="0"/>
          </p:cNvCxnSpPr>
          <p:nvPr/>
        </p:nvCxnSpPr>
        <p:spPr>
          <a:xfrm>
            <a:off x="5723793" y="2332540"/>
            <a:ext cx="3959886" cy="1059332"/>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
        <p:nvSpPr>
          <p:cNvPr id="21" name="Rectangle: Rounded Corners 11">
            <a:extLst>
              <a:ext uri="{FF2B5EF4-FFF2-40B4-BE49-F238E27FC236}">
                <a16:creationId xmlns:a16="http://schemas.microsoft.com/office/drawing/2014/main" id="{55D808C9-9F93-4C61-1AEE-2EE9E3FCE29C}"/>
              </a:ext>
            </a:extLst>
          </p:cNvPr>
          <p:cNvSpPr/>
          <p:nvPr/>
        </p:nvSpPr>
        <p:spPr>
          <a:xfrm>
            <a:off x="10659854" y="3374527"/>
            <a:ext cx="1163794" cy="2866293"/>
          </a:xfrm>
          <a:prstGeom prst="roundRect">
            <a:avLst/>
          </a:prstGeom>
          <a:solidFill>
            <a:schemeClr val="bg2">
              <a:lumMod val="50000"/>
            </a:schemeClr>
          </a:solidFill>
          <a:effectLst>
            <a:glow rad="228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400" dirty="0"/>
              <a:t>Làng nghề phát triển với nhiều loại hình đa dạng </a:t>
            </a:r>
            <a:r>
              <a:rPr lang="de-DE" sz="1400" dirty="0" smtClean="0"/>
              <a:t> làm </a:t>
            </a:r>
            <a:r>
              <a:rPr lang="de-DE" sz="1400" dirty="0"/>
              <a:t>đa dạng nguồn chất thải gây ô nhiễm môi trường.</a:t>
            </a:r>
            <a:endParaRPr lang="en-US" sz="1400" dirty="0"/>
          </a:p>
        </p:txBody>
      </p:sp>
      <p:cxnSp>
        <p:nvCxnSpPr>
          <p:cNvPr id="22" name="Straight Arrow Connector 21">
            <a:extLst>
              <a:ext uri="{FF2B5EF4-FFF2-40B4-BE49-F238E27FC236}">
                <a16:creationId xmlns:a16="http://schemas.microsoft.com/office/drawing/2014/main" id="{F86300AD-7E50-47D8-D208-C73DEF4E2EC0}"/>
              </a:ext>
            </a:extLst>
          </p:cNvPr>
          <p:cNvCxnSpPr>
            <a:cxnSpLocks/>
            <a:stCxn id="6" idx="2"/>
            <a:endCxn id="21" idx="0"/>
          </p:cNvCxnSpPr>
          <p:nvPr/>
        </p:nvCxnSpPr>
        <p:spPr>
          <a:xfrm>
            <a:off x="5723793" y="2332540"/>
            <a:ext cx="5517958" cy="1041987"/>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48615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F7A3BBB-B9ED-671F-0869-BD42944C2E6D}"/>
              </a:ext>
            </a:extLst>
          </p:cNvPr>
          <p:cNvSpPr/>
          <p:nvPr/>
        </p:nvSpPr>
        <p:spPr>
          <a:xfrm>
            <a:off x="596824" y="448987"/>
            <a:ext cx="5250956" cy="549461"/>
          </a:xfrm>
          <a:prstGeom prst="roundRect">
            <a:avLst/>
          </a:prstGeom>
          <a:solidFill>
            <a:srgbClr val="7030A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latin typeface="Times New Roman" panose="02020603050405020304" pitchFamily="18" charset="0"/>
                <a:ea typeface="Calibri" panose="020F0502020204030204" pitchFamily="34" charset="0"/>
              </a:rPr>
              <a:t>1.</a:t>
            </a:r>
            <a:r>
              <a:rPr lang="vi-VN" sz="1400" b="1" dirty="0" smtClean="0">
                <a:effectLst/>
                <a:latin typeface="Times New Roman" panose="02020603050405020304" pitchFamily="18" charset="0"/>
                <a:ea typeface="Calibri" panose="020F0502020204030204" pitchFamily="34" charset="0"/>
              </a:rPr>
              <a:t>3. Nguyên nhân gây ra ô nhiễm môi trường tại các làng nghề</a:t>
            </a:r>
            <a:endParaRPr lang="en-US" sz="1400" dirty="0"/>
          </a:p>
        </p:txBody>
      </p:sp>
      <p:sp>
        <p:nvSpPr>
          <p:cNvPr id="6" name="Callout: Down Arrow 5">
            <a:extLst>
              <a:ext uri="{FF2B5EF4-FFF2-40B4-BE49-F238E27FC236}">
                <a16:creationId xmlns:a16="http://schemas.microsoft.com/office/drawing/2014/main" id="{F35CB482-BED5-B529-7B3E-E2ECD86685E5}"/>
              </a:ext>
            </a:extLst>
          </p:cNvPr>
          <p:cNvSpPr/>
          <p:nvPr/>
        </p:nvSpPr>
        <p:spPr>
          <a:xfrm>
            <a:off x="3446585" y="1341485"/>
            <a:ext cx="4554416" cy="991055"/>
          </a:xfrm>
          <a:prstGeom prst="downArrowCallout">
            <a:avLst/>
          </a:prstGeom>
          <a:solidFill>
            <a:schemeClr val="accent4">
              <a:lumMod val="60000"/>
              <a:lumOff val="4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smtClean="0">
                <a:solidFill>
                  <a:schemeClr val="tx1"/>
                </a:solidFill>
              </a:rPr>
              <a:t>Xuất</a:t>
            </a:r>
            <a:r>
              <a:rPr lang="en-US" sz="1400" b="1" dirty="0" smtClean="0">
                <a:solidFill>
                  <a:schemeClr val="tx1"/>
                </a:solidFill>
              </a:rPr>
              <a:t> </a:t>
            </a:r>
            <a:r>
              <a:rPr lang="en-US" sz="1400" b="1" dirty="0" err="1" smtClean="0">
                <a:solidFill>
                  <a:schemeClr val="tx1"/>
                </a:solidFill>
              </a:rPr>
              <a:t>phát</a:t>
            </a:r>
            <a:r>
              <a:rPr lang="en-US" sz="1400" b="1" dirty="0" smtClean="0">
                <a:solidFill>
                  <a:schemeClr val="tx1"/>
                </a:solidFill>
              </a:rPr>
              <a:t> </a:t>
            </a:r>
            <a:r>
              <a:rPr lang="en-US" sz="1400" b="1" dirty="0" err="1" smtClean="0">
                <a:solidFill>
                  <a:schemeClr val="tx1"/>
                </a:solidFill>
              </a:rPr>
              <a:t>từ</a:t>
            </a:r>
            <a:r>
              <a:rPr lang="en-US" sz="1400" b="1" dirty="0" smtClean="0">
                <a:solidFill>
                  <a:schemeClr val="tx1"/>
                </a:solidFill>
              </a:rPr>
              <a:t> </a:t>
            </a:r>
            <a:r>
              <a:rPr lang="en-US" sz="1400" b="1" dirty="0" err="1" smtClean="0">
                <a:solidFill>
                  <a:schemeClr val="tx1"/>
                </a:solidFill>
              </a:rPr>
              <a:t>công</a:t>
            </a:r>
            <a:r>
              <a:rPr lang="en-US" sz="1400" b="1" dirty="0" smtClean="0">
                <a:solidFill>
                  <a:schemeClr val="tx1"/>
                </a:solidFill>
              </a:rPr>
              <a:t> </a:t>
            </a:r>
            <a:r>
              <a:rPr lang="en-US" sz="1400" b="1" dirty="0" err="1" smtClean="0">
                <a:solidFill>
                  <a:schemeClr val="tx1"/>
                </a:solidFill>
              </a:rPr>
              <a:t>tác</a:t>
            </a:r>
            <a:r>
              <a:rPr lang="en-US" sz="1400" b="1" dirty="0" smtClean="0">
                <a:solidFill>
                  <a:schemeClr val="tx1"/>
                </a:solidFill>
              </a:rPr>
              <a:t> </a:t>
            </a:r>
            <a:r>
              <a:rPr lang="en-US" sz="1400" b="1" dirty="0" err="1" smtClean="0">
                <a:solidFill>
                  <a:schemeClr val="tx1"/>
                </a:solidFill>
              </a:rPr>
              <a:t>quản</a:t>
            </a:r>
            <a:r>
              <a:rPr lang="en-US" sz="1400" b="1" dirty="0" smtClean="0">
                <a:solidFill>
                  <a:schemeClr val="tx1"/>
                </a:solidFill>
              </a:rPr>
              <a:t> </a:t>
            </a:r>
            <a:r>
              <a:rPr lang="en-US" sz="1400" b="1" dirty="0" err="1" smtClean="0">
                <a:solidFill>
                  <a:schemeClr val="tx1"/>
                </a:solidFill>
              </a:rPr>
              <a:t>lý</a:t>
            </a:r>
            <a:r>
              <a:rPr lang="en-US" sz="1400" b="1" dirty="0" smtClean="0">
                <a:solidFill>
                  <a:schemeClr val="tx1"/>
                </a:solidFill>
              </a:rPr>
              <a:t> </a:t>
            </a:r>
            <a:r>
              <a:rPr lang="en-US" sz="1400" b="1" dirty="0" err="1" smtClean="0">
                <a:solidFill>
                  <a:schemeClr val="tx1"/>
                </a:solidFill>
              </a:rPr>
              <a:t>môi</a:t>
            </a:r>
            <a:r>
              <a:rPr lang="en-US" sz="1400" b="1" dirty="0" smtClean="0">
                <a:solidFill>
                  <a:schemeClr val="tx1"/>
                </a:solidFill>
              </a:rPr>
              <a:t> </a:t>
            </a:r>
            <a:r>
              <a:rPr lang="en-US" sz="1400" b="1" dirty="0" err="1" smtClean="0">
                <a:solidFill>
                  <a:schemeClr val="tx1"/>
                </a:solidFill>
              </a:rPr>
              <a:t>trường</a:t>
            </a:r>
            <a:r>
              <a:rPr lang="en-US" sz="1400" b="1" dirty="0" smtClean="0">
                <a:solidFill>
                  <a:schemeClr val="tx1"/>
                </a:solidFill>
              </a:rPr>
              <a:t> </a:t>
            </a:r>
            <a:r>
              <a:rPr lang="en-US" sz="1400" b="1" dirty="0" err="1" smtClean="0">
                <a:solidFill>
                  <a:schemeClr val="tx1"/>
                </a:solidFill>
              </a:rPr>
              <a:t>của</a:t>
            </a:r>
            <a:r>
              <a:rPr lang="en-US" sz="1400" b="1" dirty="0" smtClean="0">
                <a:solidFill>
                  <a:schemeClr val="tx1"/>
                </a:solidFill>
              </a:rPr>
              <a:t> </a:t>
            </a:r>
            <a:r>
              <a:rPr lang="en-US" sz="1400" b="1" dirty="0" err="1" smtClean="0">
                <a:solidFill>
                  <a:schemeClr val="tx1"/>
                </a:solidFill>
              </a:rPr>
              <a:t>Nhà</a:t>
            </a:r>
            <a:r>
              <a:rPr lang="en-US" sz="1400" b="1" dirty="0" smtClean="0">
                <a:solidFill>
                  <a:schemeClr val="tx1"/>
                </a:solidFill>
              </a:rPr>
              <a:t> </a:t>
            </a:r>
            <a:r>
              <a:rPr lang="en-US" sz="1400" b="1" dirty="0" err="1" smtClean="0">
                <a:solidFill>
                  <a:schemeClr val="tx1"/>
                </a:solidFill>
              </a:rPr>
              <a:t>Nước</a:t>
            </a:r>
            <a:r>
              <a:rPr lang="en-US" sz="1400" b="1" dirty="0" smtClean="0">
                <a:solidFill>
                  <a:schemeClr val="tx1"/>
                </a:solidFill>
              </a:rPr>
              <a:t> </a:t>
            </a:r>
            <a:endParaRPr lang="en-US" sz="1400" b="1" dirty="0">
              <a:solidFill>
                <a:schemeClr val="tx1"/>
              </a:solidFill>
            </a:endParaRPr>
          </a:p>
        </p:txBody>
      </p:sp>
      <p:sp>
        <p:nvSpPr>
          <p:cNvPr id="7" name="Rectangle: Rounded Corners 6">
            <a:extLst>
              <a:ext uri="{FF2B5EF4-FFF2-40B4-BE49-F238E27FC236}">
                <a16:creationId xmlns:a16="http://schemas.microsoft.com/office/drawing/2014/main" id="{40D8367F-D8AC-6780-2EB2-DBC30D28E416}"/>
              </a:ext>
            </a:extLst>
          </p:cNvPr>
          <p:cNvSpPr/>
          <p:nvPr/>
        </p:nvSpPr>
        <p:spPr>
          <a:xfrm>
            <a:off x="139966" y="3375615"/>
            <a:ext cx="1523769" cy="3240596"/>
          </a:xfrm>
          <a:prstGeom prst="roundRect">
            <a:avLst/>
          </a:prstGeom>
          <a:effectLst>
            <a:glow rad="635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Các văn bản hướng dẫn hiện hành đều quy định chung cho tất cả các loại hình sản xuất kinh doanh, do đó để áp dụng được đối với làng nghề nhiều khi không phù hợp hoặc khó áp dụng</a:t>
            </a:r>
            <a:endParaRPr lang="en-US" sz="1400" dirty="0">
              <a:solidFill>
                <a:schemeClr val="bg1"/>
              </a:solidFill>
            </a:endParaRPr>
          </a:p>
        </p:txBody>
      </p:sp>
      <p:sp>
        <p:nvSpPr>
          <p:cNvPr id="8" name="Rectangle: Rounded Corners 7">
            <a:extLst>
              <a:ext uri="{FF2B5EF4-FFF2-40B4-BE49-F238E27FC236}">
                <a16:creationId xmlns:a16="http://schemas.microsoft.com/office/drawing/2014/main" id="{56C6442C-99A6-A05E-1459-56B33186A16A}"/>
              </a:ext>
            </a:extLst>
          </p:cNvPr>
          <p:cNvSpPr/>
          <p:nvPr/>
        </p:nvSpPr>
        <p:spPr>
          <a:xfrm>
            <a:off x="1870883" y="3391872"/>
            <a:ext cx="1352732" cy="3224339"/>
          </a:xfrm>
          <a:prstGeom prst="roundRect">
            <a:avLst/>
          </a:prstGeom>
          <a:solidFill>
            <a:schemeClr val="accent6">
              <a:lumMod val="75000"/>
            </a:schemeClr>
          </a:solidFill>
          <a:effectLst>
            <a:glow rad="63500">
              <a:schemeClr val="accent6">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Hệ thống các văn bản này vẫn chưa hoàn thiện, thiếu đồng bộ và không khả thi. Các quy định không có tính gắn kết, nhiều nội dung còn bị bỏ ngỏ</a:t>
            </a:r>
            <a:endParaRPr lang="en-US" sz="1400" dirty="0">
              <a:solidFill>
                <a:schemeClr val="bg1"/>
              </a:solidFill>
            </a:endParaRPr>
          </a:p>
        </p:txBody>
      </p:sp>
      <p:sp>
        <p:nvSpPr>
          <p:cNvPr id="9" name="Rectangle: Rounded Corners 8">
            <a:extLst>
              <a:ext uri="{FF2B5EF4-FFF2-40B4-BE49-F238E27FC236}">
                <a16:creationId xmlns:a16="http://schemas.microsoft.com/office/drawing/2014/main" id="{0C1F295B-846E-E7CD-730C-76A828E9FB1C}"/>
              </a:ext>
            </a:extLst>
          </p:cNvPr>
          <p:cNvSpPr/>
          <p:nvPr/>
        </p:nvSpPr>
        <p:spPr>
          <a:xfrm>
            <a:off x="3472974" y="3391872"/>
            <a:ext cx="941777" cy="3224339"/>
          </a:xfrm>
          <a:prstGeom prst="roundRect">
            <a:avLst/>
          </a:prstGeom>
          <a:solidFill>
            <a:srgbClr val="C00000"/>
          </a:solidFill>
          <a:effectLst>
            <a:glow rad="101600">
              <a:schemeClr val="accent2">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Tính ổn định của hệ thống văn bản pháp luật về BVMT không cao</a:t>
            </a:r>
            <a:endParaRPr lang="en-US" sz="1400" dirty="0">
              <a:solidFill>
                <a:schemeClr val="bg1"/>
              </a:solidFill>
            </a:endParaRPr>
          </a:p>
        </p:txBody>
      </p:sp>
      <p:sp>
        <p:nvSpPr>
          <p:cNvPr id="10" name="Rectangle: Rounded Corners 9">
            <a:extLst>
              <a:ext uri="{FF2B5EF4-FFF2-40B4-BE49-F238E27FC236}">
                <a16:creationId xmlns:a16="http://schemas.microsoft.com/office/drawing/2014/main" id="{C1844BA4-29A8-A6B9-792A-1F834D978608}"/>
              </a:ext>
            </a:extLst>
          </p:cNvPr>
          <p:cNvSpPr/>
          <p:nvPr/>
        </p:nvSpPr>
        <p:spPr>
          <a:xfrm>
            <a:off x="4678521" y="3453419"/>
            <a:ext cx="1561737" cy="3162792"/>
          </a:xfrm>
          <a:prstGeom prst="roundRect">
            <a:avLst/>
          </a:prstGeom>
          <a:solidFill>
            <a:srgbClr val="7030A0"/>
          </a:solidFill>
          <a:effectLst>
            <a:glow rad="101600">
              <a:srgbClr val="7030A0">
                <a:alpha val="60000"/>
              </a:srgb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T</a:t>
            </a:r>
            <a:r>
              <a:rPr lang="de-DE" sz="1400" dirty="0" smtClean="0"/>
              <a:t>rách </a:t>
            </a:r>
            <a:r>
              <a:rPr lang="de-DE" sz="1400" dirty="0"/>
              <a:t>nhiệm QLNN về BVMT hiện nay được phân công cho nhiều Bộ, ngành, dẫn đến việc triển khai trong thực tế gặp nhiều khó khăn do sự chồng chéo về chức năng, nhiệm vụ, thiếu đồng bộ trong phối hợp</a:t>
            </a:r>
            <a:endParaRPr lang="en-US" sz="1400" dirty="0">
              <a:solidFill>
                <a:schemeClr val="bg1"/>
              </a:solidFill>
            </a:endParaRPr>
          </a:p>
        </p:txBody>
      </p:sp>
      <p:sp>
        <p:nvSpPr>
          <p:cNvPr id="11" name="Rectangle: Rounded Corners 10">
            <a:extLst>
              <a:ext uri="{FF2B5EF4-FFF2-40B4-BE49-F238E27FC236}">
                <a16:creationId xmlns:a16="http://schemas.microsoft.com/office/drawing/2014/main" id="{BFE956DD-460D-CFB1-86B3-2FA8ABCC6515}"/>
              </a:ext>
            </a:extLst>
          </p:cNvPr>
          <p:cNvSpPr/>
          <p:nvPr/>
        </p:nvSpPr>
        <p:spPr>
          <a:xfrm>
            <a:off x="6482527" y="3453418"/>
            <a:ext cx="1153863" cy="3162793"/>
          </a:xfrm>
          <a:prstGeom prst="roundRect">
            <a:avLst/>
          </a:prstGeom>
          <a:solidFill>
            <a:schemeClr val="accent4">
              <a:lumMod val="75000"/>
            </a:schemeClr>
          </a:solidFill>
          <a:effectLst>
            <a:glow rad="139700">
              <a:schemeClr val="accent2">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Quyền hạn pháp lý của các tổ chức BVMT, </a:t>
            </a:r>
            <a:r>
              <a:rPr lang="de-DE" sz="1400" dirty="0" smtClean="0"/>
              <a:t>chưa </a:t>
            </a:r>
            <a:r>
              <a:rPr lang="de-DE" sz="1400" dirty="0"/>
              <a:t>thực sự đủ mạnh</a:t>
            </a:r>
            <a:endParaRPr lang="en-US" sz="1400" dirty="0">
              <a:solidFill>
                <a:schemeClr val="bg1"/>
              </a:solidFill>
            </a:endParaRPr>
          </a:p>
        </p:txBody>
      </p:sp>
      <p:sp>
        <p:nvSpPr>
          <p:cNvPr id="12" name="Rectangle: Rounded Corners 11">
            <a:extLst>
              <a:ext uri="{FF2B5EF4-FFF2-40B4-BE49-F238E27FC236}">
                <a16:creationId xmlns:a16="http://schemas.microsoft.com/office/drawing/2014/main" id="{55D808C9-9F93-4C61-1AEE-2EE9E3FCE29C}"/>
              </a:ext>
            </a:extLst>
          </p:cNvPr>
          <p:cNvSpPr/>
          <p:nvPr/>
        </p:nvSpPr>
        <p:spPr>
          <a:xfrm>
            <a:off x="7851107" y="3453419"/>
            <a:ext cx="1084932" cy="3162794"/>
          </a:xfrm>
          <a:prstGeom prst="roundRect">
            <a:avLst/>
          </a:prstGeom>
          <a:solidFill>
            <a:srgbClr val="002060"/>
          </a:solidFill>
          <a:effectLst>
            <a:glow rad="228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400" dirty="0"/>
              <a:t>Các cấp chính quyền chưa nhận thức đầy đủ và quan tâm đúng mức đối với công tác BVMT</a:t>
            </a:r>
            <a:endParaRPr lang="en-US" sz="1400" dirty="0"/>
          </a:p>
        </p:txBody>
      </p:sp>
      <p:cxnSp>
        <p:nvCxnSpPr>
          <p:cNvPr id="13" name="Straight Arrow Connector 12">
            <a:extLst>
              <a:ext uri="{FF2B5EF4-FFF2-40B4-BE49-F238E27FC236}">
                <a16:creationId xmlns:a16="http://schemas.microsoft.com/office/drawing/2014/main" id="{FAEBAFE3-00E1-4048-7231-1F2E61A4375B}"/>
              </a:ext>
            </a:extLst>
          </p:cNvPr>
          <p:cNvCxnSpPr>
            <a:cxnSpLocks/>
            <a:stCxn id="6" idx="2"/>
            <a:endCxn id="7" idx="0"/>
          </p:cNvCxnSpPr>
          <p:nvPr/>
        </p:nvCxnSpPr>
        <p:spPr>
          <a:xfrm flipH="1">
            <a:off x="901851" y="2332540"/>
            <a:ext cx="4821942" cy="104307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4264CB2-DF72-D198-F5EB-9F4F945CFCEC}"/>
              </a:ext>
            </a:extLst>
          </p:cNvPr>
          <p:cNvCxnSpPr>
            <a:cxnSpLocks/>
            <a:stCxn id="6" idx="2"/>
            <a:endCxn id="8" idx="0"/>
          </p:cNvCxnSpPr>
          <p:nvPr/>
        </p:nvCxnSpPr>
        <p:spPr>
          <a:xfrm flipH="1">
            <a:off x="2641388" y="2332540"/>
            <a:ext cx="3082405" cy="104307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43AA4BD-7DCC-29D7-0FD9-5DA60EA4F8B4}"/>
              </a:ext>
            </a:extLst>
          </p:cNvPr>
          <p:cNvCxnSpPr>
            <a:cxnSpLocks/>
            <a:stCxn id="6" idx="2"/>
            <a:endCxn id="9" idx="0"/>
          </p:cNvCxnSpPr>
          <p:nvPr/>
        </p:nvCxnSpPr>
        <p:spPr>
          <a:xfrm flipH="1">
            <a:off x="3943863" y="2332540"/>
            <a:ext cx="1779930" cy="1059332"/>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D76110B-B652-59EF-F4E8-3D954FECB394}"/>
              </a:ext>
            </a:extLst>
          </p:cNvPr>
          <p:cNvCxnSpPr>
            <a:cxnSpLocks/>
            <a:stCxn id="6" idx="2"/>
            <a:endCxn id="10" idx="0"/>
          </p:cNvCxnSpPr>
          <p:nvPr/>
        </p:nvCxnSpPr>
        <p:spPr>
          <a:xfrm flipH="1">
            <a:off x="5459390" y="2332540"/>
            <a:ext cx="264403" cy="1120879"/>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6300AD-7E50-47D8-D208-C73DEF4E2EC0}"/>
              </a:ext>
            </a:extLst>
          </p:cNvPr>
          <p:cNvCxnSpPr>
            <a:cxnSpLocks/>
            <a:stCxn id="6" idx="2"/>
            <a:endCxn id="11" idx="0"/>
          </p:cNvCxnSpPr>
          <p:nvPr/>
        </p:nvCxnSpPr>
        <p:spPr>
          <a:xfrm>
            <a:off x="5723793" y="2332540"/>
            <a:ext cx="1335666" cy="1120878"/>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D68340-0EA4-48AF-B854-25C47CF6A00E}"/>
              </a:ext>
            </a:extLst>
          </p:cNvPr>
          <p:cNvCxnSpPr>
            <a:cxnSpLocks/>
            <a:stCxn id="6" idx="2"/>
            <a:endCxn id="12" idx="0"/>
          </p:cNvCxnSpPr>
          <p:nvPr/>
        </p:nvCxnSpPr>
        <p:spPr>
          <a:xfrm>
            <a:off x="5723793" y="2332540"/>
            <a:ext cx="2669780" cy="1120879"/>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
        <p:nvSpPr>
          <p:cNvPr id="21" name="Rectangle: Rounded Corners 11">
            <a:extLst>
              <a:ext uri="{FF2B5EF4-FFF2-40B4-BE49-F238E27FC236}">
                <a16:creationId xmlns:a16="http://schemas.microsoft.com/office/drawing/2014/main" id="{55D808C9-9F93-4C61-1AEE-2EE9E3FCE29C}"/>
              </a:ext>
            </a:extLst>
          </p:cNvPr>
          <p:cNvSpPr/>
          <p:nvPr/>
        </p:nvSpPr>
        <p:spPr>
          <a:xfrm>
            <a:off x="9114767" y="3391872"/>
            <a:ext cx="1185549" cy="3224340"/>
          </a:xfrm>
          <a:prstGeom prst="roundRect">
            <a:avLst/>
          </a:prstGeom>
          <a:solidFill>
            <a:schemeClr val="bg2">
              <a:lumMod val="50000"/>
            </a:schemeClr>
          </a:solidFill>
          <a:effectLst>
            <a:glow rad="228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de-DE" sz="1400" dirty="0"/>
              <a:t>Trình độ chuyên môn, nghiệp vụ của đội ngũ cán </a:t>
            </a:r>
            <a:r>
              <a:rPr lang="de-DE" sz="1400" dirty="0" smtClean="0"/>
              <a:t>bộ,</a:t>
            </a:r>
            <a:r>
              <a:rPr lang="de-DE" sz="1400" dirty="0"/>
              <a:t> phương tiện kỹ thuật</a:t>
            </a:r>
            <a:r>
              <a:rPr lang="de-DE" sz="1400" dirty="0" smtClean="0"/>
              <a:t> </a:t>
            </a:r>
            <a:r>
              <a:rPr lang="de-DE" sz="1400" dirty="0"/>
              <a:t>chuyên trách công tác BVMT còn hạn </a:t>
            </a:r>
            <a:r>
              <a:rPr lang="de-DE" sz="1400" dirty="0" smtClean="0"/>
              <a:t>chế</a:t>
            </a:r>
            <a:endParaRPr lang="en-US" sz="1400" dirty="0"/>
          </a:p>
        </p:txBody>
      </p:sp>
      <p:cxnSp>
        <p:nvCxnSpPr>
          <p:cNvPr id="22" name="Straight Arrow Connector 21">
            <a:extLst>
              <a:ext uri="{FF2B5EF4-FFF2-40B4-BE49-F238E27FC236}">
                <a16:creationId xmlns:a16="http://schemas.microsoft.com/office/drawing/2014/main" id="{F86300AD-7E50-47D8-D208-C73DEF4E2EC0}"/>
              </a:ext>
            </a:extLst>
          </p:cNvPr>
          <p:cNvCxnSpPr>
            <a:cxnSpLocks/>
            <a:stCxn id="6" idx="2"/>
            <a:endCxn id="21" idx="0"/>
          </p:cNvCxnSpPr>
          <p:nvPr/>
        </p:nvCxnSpPr>
        <p:spPr>
          <a:xfrm>
            <a:off x="5723793" y="2332540"/>
            <a:ext cx="3983749" cy="1059332"/>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
        <p:nvSpPr>
          <p:cNvPr id="23" name="Rectangle: Rounded Corners 11">
            <a:extLst>
              <a:ext uri="{FF2B5EF4-FFF2-40B4-BE49-F238E27FC236}">
                <a16:creationId xmlns:a16="http://schemas.microsoft.com/office/drawing/2014/main" id="{55D808C9-9F93-4C61-1AEE-2EE9E3FCE29C}"/>
              </a:ext>
            </a:extLst>
          </p:cNvPr>
          <p:cNvSpPr/>
          <p:nvPr/>
        </p:nvSpPr>
        <p:spPr>
          <a:xfrm>
            <a:off x="10510899" y="3422645"/>
            <a:ext cx="1393445" cy="3193567"/>
          </a:xfrm>
          <a:prstGeom prst="roundRect">
            <a:avLst/>
          </a:prstGeom>
          <a:solidFill>
            <a:schemeClr val="tx2">
              <a:lumMod val="75000"/>
            </a:schemeClr>
          </a:solidFill>
          <a:effectLst>
            <a:glow rad="228600">
              <a:schemeClr val="accent1">
                <a:satMod val="175000"/>
                <a:alpha val="40000"/>
              </a:schemeClr>
            </a:glo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Công tác tuyên truyền, giáo dục về BVMT còn hạn chế, chưa phát huy được ý thức tự giác, trách nhiệm của các tổ chức, cá nhân, cộng đồng trong việc tham gia gìn giữ và BVMT.</a:t>
            </a:r>
            <a:r>
              <a:rPr lang="de-DE" sz="1400" b="1" dirty="0"/>
              <a:t>  </a:t>
            </a:r>
            <a:endParaRPr lang="en-US" sz="1400" dirty="0"/>
          </a:p>
          <a:p>
            <a:pPr lvl="0" algn="ctr"/>
            <a:endParaRPr lang="en-US" sz="1400" dirty="0"/>
          </a:p>
        </p:txBody>
      </p:sp>
      <p:cxnSp>
        <p:nvCxnSpPr>
          <p:cNvPr id="25" name="Straight Arrow Connector 24">
            <a:extLst>
              <a:ext uri="{FF2B5EF4-FFF2-40B4-BE49-F238E27FC236}">
                <a16:creationId xmlns:a16="http://schemas.microsoft.com/office/drawing/2014/main" id="{F86300AD-7E50-47D8-D208-C73DEF4E2EC0}"/>
              </a:ext>
            </a:extLst>
          </p:cNvPr>
          <p:cNvCxnSpPr>
            <a:cxnSpLocks/>
            <a:stCxn id="6" idx="2"/>
            <a:endCxn id="23" idx="0"/>
          </p:cNvCxnSpPr>
          <p:nvPr/>
        </p:nvCxnSpPr>
        <p:spPr>
          <a:xfrm>
            <a:off x="5723793" y="2332540"/>
            <a:ext cx="5483829" cy="1090105"/>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3966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AD19FC3-2052-8340-7923-F6D7D5C736EC}"/>
              </a:ext>
            </a:extLst>
          </p:cNvPr>
          <p:cNvSpPr/>
          <p:nvPr/>
        </p:nvSpPr>
        <p:spPr>
          <a:xfrm>
            <a:off x="276510" y="171017"/>
            <a:ext cx="5250956" cy="549461"/>
          </a:xfrm>
          <a:prstGeom prst="roundRect">
            <a:avLst/>
          </a:prstGeom>
          <a:solidFill>
            <a:srgbClr val="7030A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Times New Roman" panose="02020603050405020304" pitchFamily="18" charset="0"/>
              </a:rPr>
              <a:t>1.4</a:t>
            </a:r>
            <a:r>
              <a:rPr lang="en-US" sz="1400" b="1" dirty="0">
                <a:latin typeface="Times New Roman" panose="02020603050405020304" pitchFamily="18" charset="0"/>
              </a:rPr>
              <a:t>. </a:t>
            </a:r>
            <a:r>
              <a:rPr lang="en-US" sz="1400" b="1" dirty="0" err="1">
                <a:latin typeface="Times New Roman" panose="02020603050405020304" pitchFamily="18" charset="0"/>
              </a:rPr>
              <a:t>Tác</a:t>
            </a:r>
            <a:r>
              <a:rPr lang="en-US" sz="1400" b="1" dirty="0">
                <a:latin typeface="Times New Roman" panose="02020603050405020304" pitchFamily="18" charset="0"/>
              </a:rPr>
              <a:t> </a:t>
            </a:r>
            <a:r>
              <a:rPr lang="en-US" sz="1400" b="1" dirty="0" err="1">
                <a:latin typeface="Times New Roman" panose="02020603050405020304" pitchFamily="18" charset="0"/>
              </a:rPr>
              <a:t>động</a:t>
            </a:r>
            <a:r>
              <a:rPr lang="en-US" sz="1400" b="1" dirty="0">
                <a:latin typeface="Times New Roman" panose="02020603050405020304" pitchFamily="18" charset="0"/>
              </a:rPr>
              <a:t> </a:t>
            </a:r>
            <a:r>
              <a:rPr lang="en-US" sz="1400" b="1" dirty="0" err="1">
                <a:latin typeface="Times New Roman" panose="02020603050405020304" pitchFamily="18" charset="0"/>
              </a:rPr>
              <a:t>của</a:t>
            </a:r>
            <a:r>
              <a:rPr lang="en-US" sz="1400" b="1" dirty="0">
                <a:latin typeface="Times New Roman" panose="02020603050405020304" pitchFamily="18" charset="0"/>
              </a:rPr>
              <a:t> </a:t>
            </a:r>
            <a:r>
              <a:rPr lang="en-US" sz="1400" b="1" dirty="0" err="1">
                <a:latin typeface="Times New Roman" panose="02020603050405020304" pitchFamily="18" charset="0"/>
              </a:rPr>
              <a:t>chất</a:t>
            </a:r>
            <a:r>
              <a:rPr lang="en-US" sz="1400" b="1" dirty="0">
                <a:latin typeface="Times New Roman" panose="02020603050405020304" pitchFamily="18" charset="0"/>
              </a:rPr>
              <a:t> </a:t>
            </a:r>
            <a:r>
              <a:rPr lang="en-US" sz="1400" b="1" dirty="0" err="1">
                <a:latin typeface="Times New Roman" panose="02020603050405020304" pitchFamily="18" charset="0"/>
              </a:rPr>
              <a:t>thải</a:t>
            </a:r>
            <a:r>
              <a:rPr lang="en-US" sz="1400" b="1" dirty="0">
                <a:latin typeface="Times New Roman" panose="02020603050405020304" pitchFamily="18" charset="0"/>
              </a:rPr>
              <a:t> ô </a:t>
            </a:r>
            <a:r>
              <a:rPr lang="en-US" sz="1400" b="1" dirty="0" err="1">
                <a:latin typeface="Times New Roman" panose="02020603050405020304" pitchFamily="18" charset="0"/>
              </a:rPr>
              <a:t>nhiễm</a:t>
            </a:r>
            <a:r>
              <a:rPr lang="en-US" sz="1400" b="1" dirty="0">
                <a:latin typeface="Times New Roman" panose="02020603050405020304" pitchFamily="18" charset="0"/>
              </a:rPr>
              <a:t> </a:t>
            </a:r>
            <a:r>
              <a:rPr lang="en-US" sz="1400" b="1" dirty="0" err="1">
                <a:latin typeface="Times New Roman" panose="02020603050405020304" pitchFamily="18" charset="0"/>
              </a:rPr>
              <a:t>tới</a:t>
            </a:r>
            <a:r>
              <a:rPr lang="en-US" sz="1400" b="1" dirty="0">
                <a:latin typeface="Times New Roman" panose="02020603050405020304" pitchFamily="18" charset="0"/>
              </a:rPr>
              <a:t> </a:t>
            </a:r>
            <a:r>
              <a:rPr lang="en-US" sz="1400" b="1" dirty="0" err="1">
                <a:latin typeface="Times New Roman" panose="02020603050405020304" pitchFamily="18" charset="0"/>
              </a:rPr>
              <a:t>môi</a:t>
            </a:r>
            <a:r>
              <a:rPr lang="en-US" sz="1400" b="1" dirty="0">
                <a:latin typeface="Times New Roman" panose="02020603050405020304" pitchFamily="18" charset="0"/>
              </a:rPr>
              <a:t> </a:t>
            </a:r>
            <a:r>
              <a:rPr lang="en-US" sz="1400" b="1" dirty="0" err="1">
                <a:latin typeface="Times New Roman" panose="02020603050405020304" pitchFamily="18" charset="0"/>
              </a:rPr>
              <a:t>trường</a:t>
            </a:r>
            <a:r>
              <a:rPr lang="en-US" sz="1400" b="1" dirty="0">
                <a:latin typeface="Times New Roman" panose="02020603050405020304" pitchFamily="18" charset="0"/>
              </a:rPr>
              <a:t> </a:t>
            </a:r>
            <a:r>
              <a:rPr lang="en-US" sz="1400" b="1" dirty="0" err="1">
                <a:latin typeface="Times New Roman" panose="02020603050405020304" pitchFamily="18" charset="0"/>
              </a:rPr>
              <a:t>làng</a:t>
            </a:r>
            <a:r>
              <a:rPr lang="en-US" sz="1400" b="1" dirty="0">
                <a:latin typeface="Times New Roman" panose="02020603050405020304" pitchFamily="18" charset="0"/>
              </a:rPr>
              <a:t> </a:t>
            </a:r>
            <a:r>
              <a:rPr lang="en-US" sz="1400" b="1" dirty="0" err="1">
                <a:latin typeface="Times New Roman" panose="02020603050405020304" pitchFamily="18" charset="0"/>
              </a:rPr>
              <a:t>nghề</a:t>
            </a:r>
            <a:endParaRPr lang="en-US" sz="1400" dirty="0"/>
          </a:p>
        </p:txBody>
      </p:sp>
      <p:sp>
        <p:nvSpPr>
          <p:cNvPr id="5" name="Arrow: Right 4">
            <a:extLst>
              <a:ext uri="{FF2B5EF4-FFF2-40B4-BE49-F238E27FC236}">
                <a16:creationId xmlns:a16="http://schemas.microsoft.com/office/drawing/2014/main" id="{46C917E7-0344-8661-30D5-7F492D082A17}"/>
              </a:ext>
            </a:extLst>
          </p:cNvPr>
          <p:cNvSpPr/>
          <p:nvPr/>
        </p:nvSpPr>
        <p:spPr>
          <a:xfrm>
            <a:off x="602299" y="720479"/>
            <a:ext cx="5842463" cy="1184978"/>
          </a:xfrm>
          <a:prstGeom prst="rightArrow">
            <a:avLst/>
          </a:prstGeom>
          <a:solidFill>
            <a:schemeClr val="accent1">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Không khí làng nghề bị ô nhiễm do khói từ lò nấu thủ công ở các làng nghề sử dụng than, củi, tỏa ra nhiều bụi và các khí độc hại như CO, CO2, SO2... </a:t>
            </a:r>
            <a:endParaRPr lang="en-US" sz="1400" dirty="0"/>
          </a:p>
        </p:txBody>
      </p:sp>
      <p:sp>
        <p:nvSpPr>
          <p:cNvPr id="7" name="Arrow: Right 6">
            <a:extLst>
              <a:ext uri="{FF2B5EF4-FFF2-40B4-BE49-F238E27FC236}">
                <a16:creationId xmlns:a16="http://schemas.microsoft.com/office/drawing/2014/main" id="{DCB03CDC-E5D2-F363-B7F2-9E5265A962C8}"/>
              </a:ext>
            </a:extLst>
          </p:cNvPr>
          <p:cNvSpPr/>
          <p:nvPr/>
        </p:nvSpPr>
        <p:spPr>
          <a:xfrm flipH="1">
            <a:off x="5838655" y="2177860"/>
            <a:ext cx="5316661" cy="1019803"/>
          </a:xfrm>
          <a:prstGeom prst="rightArrow">
            <a:avLst/>
          </a:prstGeom>
          <a:solidFill>
            <a:schemeClr val="accent2">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Nước thải sản xuất không qua xử lý, thải trực tiếp ra các ao hồ, mương và sông tiếp nhận</a:t>
            </a:r>
            <a:endParaRPr lang="en-US" sz="1400" dirty="0"/>
          </a:p>
        </p:txBody>
      </p:sp>
      <p:sp>
        <p:nvSpPr>
          <p:cNvPr id="9" name="Arrow: Right 8">
            <a:extLst>
              <a:ext uri="{FF2B5EF4-FFF2-40B4-BE49-F238E27FC236}">
                <a16:creationId xmlns:a16="http://schemas.microsoft.com/office/drawing/2014/main" id="{AADC0B7A-E1DF-14F7-C750-3F028B8B0F94}"/>
              </a:ext>
            </a:extLst>
          </p:cNvPr>
          <p:cNvSpPr/>
          <p:nvPr/>
        </p:nvSpPr>
        <p:spPr>
          <a:xfrm>
            <a:off x="583134" y="3660338"/>
            <a:ext cx="5793026" cy="1422566"/>
          </a:xfrm>
          <a:prstGeom prst="rightArrow">
            <a:avLst/>
          </a:prstGeom>
          <a:solidFill>
            <a:schemeClr val="accent6">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Các chất thải rắn đổ bừa bãi khắp nơi làm môi trường bị ô nhiễm, giảm năng suất cây trồng vật nuôi hoặc gây nhiễm độc theo dây chuyền thực phẩm, chất lượng sông, ao, hồ giảm sút</a:t>
            </a:r>
            <a:r>
              <a:rPr lang="de-DE" sz="1800" dirty="0">
                <a:effectLst/>
                <a:latin typeface="Times New Roman" panose="02020603050405020304" pitchFamily="18" charset="0"/>
                <a:ea typeface="Calibri" panose="020F0502020204030204" pitchFamily="34" charset="0"/>
              </a:rPr>
              <a:t>…</a:t>
            </a:r>
            <a:endParaRPr lang="en-US" sz="1400" dirty="0"/>
          </a:p>
        </p:txBody>
      </p:sp>
      <p:pic>
        <p:nvPicPr>
          <p:cNvPr id="11" name="Picture 10">
            <a:extLst>
              <a:ext uri="{FF2B5EF4-FFF2-40B4-BE49-F238E27FC236}">
                <a16:creationId xmlns:a16="http://schemas.microsoft.com/office/drawing/2014/main" id="{F30A575C-8BA6-7A94-797C-062D86D53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575" y="171017"/>
            <a:ext cx="4517246" cy="2134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0AB791D4-1BE1-ADA7-40B4-B0AB9C875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684" y="1905456"/>
            <a:ext cx="4305530" cy="20149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958371E2-35A5-AE35-5125-5B64987AD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8575" y="3023497"/>
            <a:ext cx="4517246" cy="2134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Arrow: Right 15">
            <a:extLst>
              <a:ext uri="{FF2B5EF4-FFF2-40B4-BE49-F238E27FC236}">
                <a16:creationId xmlns:a16="http://schemas.microsoft.com/office/drawing/2014/main" id="{99492E40-7217-6BAF-6903-E5B9EADBEB2A}"/>
              </a:ext>
            </a:extLst>
          </p:cNvPr>
          <p:cNvSpPr/>
          <p:nvPr/>
        </p:nvSpPr>
        <p:spPr>
          <a:xfrm>
            <a:off x="175213" y="6006453"/>
            <a:ext cx="372331" cy="180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0F4CB0A-39C4-B034-F5EE-A6ABAB81D2AB}"/>
              </a:ext>
            </a:extLst>
          </p:cNvPr>
          <p:cNvSpPr/>
          <p:nvPr/>
        </p:nvSpPr>
        <p:spPr>
          <a:xfrm>
            <a:off x="837744" y="5245025"/>
            <a:ext cx="11076833" cy="1489778"/>
          </a:xfrm>
          <a:prstGeom prst="roundRect">
            <a:avLst/>
          </a:prstGeom>
          <a:solidFill>
            <a:schemeClr val="accent5">
              <a:lumMod val="5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dirty="0">
                <a:effectLst/>
                <a:latin typeface="Times New Roman" panose="02020603050405020304" pitchFamily="18" charset="0"/>
                <a:ea typeface="Calibri" panose="020F0502020204030204" pitchFamily="34" charset="0"/>
              </a:rPr>
              <a:t> </a:t>
            </a:r>
          </a:p>
          <a:p>
            <a:r>
              <a:rPr lang="de-DE" sz="1200" dirty="0">
                <a:effectLst/>
                <a:latin typeface="Times New Roman" panose="02020603050405020304" pitchFamily="18" charset="0"/>
                <a:ea typeface="Calibri" panose="020F0502020204030204" pitchFamily="34" charset="0"/>
              </a:rPr>
              <a:t>  </a:t>
            </a:r>
            <a:r>
              <a:rPr lang="de-DE" sz="1300" dirty="0">
                <a:effectLst/>
                <a:latin typeface="Times New Roman" panose="02020603050405020304" pitchFamily="18" charset="0"/>
                <a:ea typeface="Calibri" panose="020F0502020204030204" pitchFamily="34" charset="0"/>
              </a:rPr>
              <a:t>-   Bệnh tật của người dân làng nghề cao hơn ở các làng thuần nông, thường gặp ở các bệnh về đường hô hấp, đau mắt, bệnh đường ruột, bệnh ngoài da</a:t>
            </a:r>
          </a:p>
          <a:p>
            <a:r>
              <a:rPr lang="de-DE" sz="1300" dirty="0">
                <a:latin typeface="Times New Roman" panose="02020603050405020304" pitchFamily="18" charset="0"/>
                <a:ea typeface="Calibri" panose="020F0502020204030204" pitchFamily="34" charset="0"/>
              </a:rPr>
              <a:t>  -  </a:t>
            </a:r>
            <a:r>
              <a:rPr lang="de-DE" sz="1300" dirty="0">
                <a:effectLst/>
                <a:latin typeface="Times New Roman" panose="02020603050405020304" pitchFamily="18" charset="0"/>
                <a:ea typeface="Calibri" panose="020F0502020204030204" pitchFamily="34" charset="0"/>
              </a:rPr>
              <a:t>Một số làng nghề có đặc thù sản xuất dẫn tới các bệnh mãn tính nguy hiểm như ung thư, quái thai, nhiễm độc kim loại nặng, đặc biệt là các làng nghề tái chế      nhựa, chì, kim loại, thuộc da...</a:t>
            </a:r>
          </a:p>
          <a:p>
            <a:r>
              <a:rPr lang="de-DE" sz="1300" dirty="0">
                <a:latin typeface="Times New Roman" panose="02020603050405020304" pitchFamily="18" charset="0"/>
                <a:ea typeface="Calibri" panose="020F0502020204030204" pitchFamily="34" charset="0"/>
              </a:rPr>
              <a:t>  -  </a:t>
            </a:r>
            <a:r>
              <a:rPr lang="de-DE" sz="1300" dirty="0">
                <a:effectLst/>
                <a:latin typeface="Times New Roman" panose="02020603050405020304" pitchFamily="18" charset="0"/>
                <a:ea typeface="Calibri" panose="020F0502020204030204" pitchFamily="34" charset="0"/>
              </a:rPr>
              <a:t>Đối với trẻ em, tỷ lệ viêm đường hô hấp rất cao, 80 - 90% tại các làng nghề tái chế chất thải.</a:t>
            </a:r>
          </a:p>
          <a:p>
            <a:r>
              <a:rPr lang="de-DE" sz="1300" dirty="0">
                <a:latin typeface="Times New Roman" panose="02020603050405020304" pitchFamily="18" charset="0"/>
                <a:ea typeface="Calibri" panose="020F0502020204030204" pitchFamily="34" charset="0"/>
              </a:rPr>
              <a:t>  -  </a:t>
            </a:r>
            <a:r>
              <a:rPr lang="de-DE" sz="1300" dirty="0">
                <a:effectLst/>
                <a:latin typeface="Times New Roman" panose="02020603050405020304" pitchFamily="18" charset="0"/>
                <a:ea typeface="Calibri" panose="020F0502020204030204" pitchFamily="34" charset="0"/>
              </a:rPr>
              <a:t>ÔNMT tại các làng nghề còn giảm sức hút đối với du lịch và phát sinh những xung đột do ÔNMT như xung đột giữa các nhóm xã hội trong làng nghề, giữa cộng đồng làm nghề và không làm nghề, giữa các hoạt động sản xuất tiểu thủ công nghiệp và nông nghiệp, giữa hoạt động sản xuất và mỹ quan, văn hóa và cả xung đột trọng hoạt động quản lý môi trường.</a:t>
            </a:r>
          </a:p>
          <a:p>
            <a:pPr algn="ctr"/>
            <a:endParaRPr lang="en-US" sz="1200" dirty="0"/>
          </a:p>
        </p:txBody>
      </p:sp>
    </p:spTree>
    <p:extLst>
      <p:ext uri="{BB962C8B-B14F-4D97-AF65-F5344CB8AC3E}">
        <p14:creationId xmlns:p14="http://schemas.microsoft.com/office/powerpoint/2010/main" val="1896019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4F67CD08-41CA-78CE-6513-291EC19E12AC}"/>
              </a:ext>
            </a:extLst>
          </p:cNvPr>
          <p:cNvSpPr/>
          <p:nvPr/>
        </p:nvSpPr>
        <p:spPr>
          <a:xfrm>
            <a:off x="980100" y="295675"/>
            <a:ext cx="4632235" cy="810366"/>
          </a:xfrm>
          <a:prstGeom prst="homePlate">
            <a:avLst/>
          </a:prstGeom>
          <a:solidFill>
            <a:schemeClr val="accent2">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nSpc>
                <a:spcPct val="107000"/>
              </a:lnSpc>
              <a:spcAft>
                <a:spcPts val="800"/>
              </a:spcAft>
            </a:pPr>
            <a:r>
              <a:rPr lang="de-DE"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a:t>
            </a:r>
            <a:r>
              <a:rPr lang="de-DE" sz="1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de-DE"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 hướng giải pháp BVMT làng nghề</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30A6B71-CA10-D683-5A5A-1EF65BA9CF28}"/>
              </a:ext>
            </a:extLst>
          </p:cNvPr>
          <p:cNvSpPr/>
          <p:nvPr/>
        </p:nvSpPr>
        <p:spPr>
          <a:xfrm>
            <a:off x="980100" y="1560504"/>
            <a:ext cx="3871147" cy="553021"/>
          </a:xfrm>
          <a:prstGeom prst="round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smtClean="0">
                <a:effectLst/>
                <a:latin typeface="Times New Roman" panose="02020603050405020304" pitchFamily="18" charset="0"/>
                <a:ea typeface="Calibri" panose="020F0502020204030204" pitchFamily="34" charset="0"/>
              </a:rPr>
              <a:t>3.1</a:t>
            </a:r>
            <a:r>
              <a:rPr lang="de-DE" sz="1400" b="1" dirty="0">
                <a:effectLst/>
                <a:latin typeface="Times New Roman" panose="02020603050405020304" pitchFamily="18" charset="0"/>
                <a:ea typeface="Calibri" panose="020F0502020204030204" pitchFamily="34" charset="0"/>
              </a:rPr>
              <a:t>. Một số giải pháp BVMT đã được thực hiện</a:t>
            </a:r>
            <a:endParaRPr lang="en-US" sz="1400" dirty="0"/>
          </a:p>
        </p:txBody>
      </p:sp>
      <p:sp>
        <p:nvSpPr>
          <p:cNvPr id="8" name="Arrow: Notched Right 7">
            <a:extLst>
              <a:ext uri="{FF2B5EF4-FFF2-40B4-BE49-F238E27FC236}">
                <a16:creationId xmlns:a16="http://schemas.microsoft.com/office/drawing/2014/main" id="{1A531176-E4AE-AA8E-DD38-1D079713F018}"/>
              </a:ext>
            </a:extLst>
          </p:cNvPr>
          <p:cNvSpPr/>
          <p:nvPr/>
        </p:nvSpPr>
        <p:spPr>
          <a:xfrm>
            <a:off x="1045810" y="2655593"/>
            <a:ext cx="399708" cy="125935"/>
          </a:xfrm>
          <a:prstGeom prst="notched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62DD53C6-802A-DA5B-CD7E-CACFA61CD310}"/>
              </a:ext>
            </a:extLst>
          </p:cNvPr>
          <p:cNvSpPr/>
          <p:nvPr/>
        </p:nvSpPr>
        <p:spPr>
          <a:xfrm>
            <a:off x="1445518" y="2518706"/>
            <a:ext cx="5300235" cy="443512"/>
          </a:xfrm>
          <a:prstGeom prst="round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Times New Roman" panose="02020603050405020304" pitchFamily="18" charset="0"/>
                <a:ea typeface="Calibri" panose="020F0502020204030204" pitchFamily="34" charset="0"/>
              </a:rPr>
              <a:t>Q</a:t>
            </a:r>
            <a:r>
              <a:rPr lang="de-DE" sz="1400" dirty="0">
                <a:effectLst/>
                <a:latin typeface="Times New Roman" panose="02020603050405020304" pitchFamily="18" charset="0"/>
                <a:ea typeface="Calibri" panose="020F0502020204030204" pitchFamily="34" charset="0"/>
              </a:rPr>
              <a:t>uy hoạch lại khu vực sản xuất, áp dụng các cơ hội sản xuất sạch hơn, xây dựng chương trình quản lý môi trường, vệ sinh lao động</a:t>
            </a:r>
            <a:endParaRPr lang="en-US" sz="1400" dirty="0"/>
          </a:p>
        </p:txBody>
      </p:sp>
      <p:pic>
        <p:nvPicPr>
          <p:cNvPr id="15" name="Picture 14">
            <a:extLst>
              <a:ext uri="{FF2B5EF4-FFF2-40B4-BE49-F238E27FC236}">
                <a16:creationId xmlns:a16="http://schemas.microsoft.com/office/drawing/2014/main" id="{30AD6F9F-1B03-9D00-1FE7-111B1DE49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2149" y="700857"/>
            <a:ext cx="3535315" cy="2365395"/>
          </a:xfrm>
          <a:prstGeom prst="rect">
            <a:avLst/>
          </a:prstGeom>
          <a:ln>
            <a:noFill/>
          </a:ln>
          <a:effectLst>
            <a:softEdge rad="112500"/>
          </a:effectLst>
        </p:spPr>
      </p:pic>
      <p:sp>
        <p:nvSpPr>
          <p:cNvPr id="16" name="Rectangle: Rounded Corners 15">
            <a:extLst>
              <a:ext uri="{FF2B5EF4-FFF2-40B4-BE49-F238E27FC236}">
                <a16:creationId xmlns:a16="http://schemas.microsoft.com/office/drawing/2014/main" id="{8013A717-2B1C-2AA5-2E6A-54409886D359}"/>
              </a:ext>
            </a:extLst>
          </p:cNvPr>
          <p:cNvSpPr/>
          <p:nvPr/>
        </p:nvSpPr>
        <p:spPr>
          <a:xfrm>
            <a:off x="1445518" y="4374883"/>
            <a:ext cx="5300235" cy="443511"/>
          </a:xfrm>
          <a:prstGeom prst="roundRec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Times New Roman" panose="02020603050405020304" pitchFamily="18" charset="0"/>
                <a:ea typeface="Calibri" panose="020F0502020204030204" pitchFamily="34" charset="0"/>
              </a:rPr>
              <a:t>T</a:t>
            </a:r>
            <a:r>
              <a:rPr lang="de-DE" sz="1400" dirty="0">
                <a:effectLst/>
                <a:latin typeface="Times New Roman" panose="02020603050405020304" pitchFamily="18" charset="0"/>
                <a:ea typeface="Calibri" panose="020F0502020204030204" pitchFamily="34" charset="0"/>
              </a:rPr>
              <a:t>uyên truyền giáo dục nâng cao nhận thức cho bà con về BVMT</a:t>
            </a:r>
            <a:endParaRPr lang="en-US" sz="1400" dirty="0"/>
          </a:p>
        </p:txBody>
      </p:sp>
      <p:sp>
        <p:nvSpPr>
          <p:cNvPr id="17" name="Arrow: Notched Right 16">
            <a:extLst>
              <a:ext uri="{FF2B5EF4-FFF2-40B4-BE49-F238E27FC236}">
                <a16:creationId xmlns:a16="http://schemas.microsoft.com/office/drawing/2014/main" id="{4709F4B0-6449-C6E3-B6E0-946B067D11CC}"/>
              </a:ext>
            </a:extLst>
          </p:cNvPr>
          <p:cNvSpPr/>
          <p:nvPr/>
        </p:nvSpPr>
        <p:spPr>
          <a:xfrm>
            <a:off x="1045810" y="4580213"/>
            <a:ext cx="399708" cy="125935"/>
          </a:xfrm>
          <a:prstGeom prst="notched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F57A340A-87C3-734B-BAB0-3D63FEBD5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462" y="3600364"/>
            <a:ext cx="3252416" cy="1864134"/>
          </a:xfrm>
          <a:prstGeom prst="rect">
            <a:avLst/>
          </a:prstGeom>
          <a:ln>
            <a:noFill/>
          </a:ln>
          <a:effectLst>
            <a:softEdge rad="112500"/>
          </a:effectLst>
        </p:spPr>
      </p:pic>
    </p:spTree>
    <p:extLst>
      <p:ext uri="{BB962C8B-B14F-4D97-AF65-F5344CB8AC3E}">
        <p14:creationId xmlns:p14="http://schemas.microsoft.com/office/powerpoint/2010/main" val="1745199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7B64165-2103-C771-46E6-2C05A12829EC}"/>
              </a:ext>
            </a:extLst>
          </p:cNvPr>
          <p:cNvSpPr/>
          <p:nvPr/>
        </p:nvSpPr>
        <p:spPr>
          <a:xfrm>
            <a:off x="629677" y="383281"/>
            <a:ext cx="4478918" cy="536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smtClean="0">
                <a:latin typeface="Times New Roman" panose="02020603050405020304" pitchFamily="18" charset="0"/>
                <a:ea typeface="Calibri" panose="020F0502020204030204" pitchFamily="34" charset="0"/>
              </a:rPr>
              <a:t>3.2</a:t>
            </a:r>
            <a:r>
              <a:rPr lang="de-DE" sz="1400" b="1" dirty="0" smtClean="0">
                <a:effectLst/>
                <a:latin typeface="Times New Roman" panose="02020603050405020304" pitchFamily="18" charset="0"/>
                <a:ea typeface="Calibri" panose="020F0502020204030204" pitchFamily="34" charset="0"/>
              </a:rPr>
              <a:t>. </a:t>
            </a:r>
            <a:r>
              <a:rPr lang="de-DE" sz="1400" b="1" dirty="0">
                <a:effectLst/>
                <a:latin typeface="Times New Roman" panose="02020603050405020304" pitchFamily="18" charset="0"/>
                <a:ea typeface="Calibri" panose="020F0502020204030204" pitchFamily="34" charset="0"/>
              </a:rPr>
              <a:t>Một số định hướng chính sách BVMT làng nghề</a:t>
            </a:r>
            <a:endParaRPr lang="en-US" sz="1400" dirty="0"/>
          </a:p>
        </p:txBody>
      </p:sp>
      <p:sp>
        <p:nvSpPr>
          <p:cNvPr id="5" name="Rectangle: Rounded Corners 4">
            <a:extLst>
              <a:ext uri="{FF2B5EF4-FFF2-40B4-BE49-F238E27FC236}">
                <a16:creationId xmlns:a16="http://schemas.microsoft.com/office/drawing/2014/main" id="{C0633100-43CF-77EA-7E13-9EA7C510AFC2}"/>
              </a:ext>
            </a:extLst>
          </p:cNvPr>
          <p:cNvSpPr/>
          <p:nvPr/>
        </p:nvSpPr>
        <p:spPr>
          <a:xfrm>
            <a:off x="629677" y="1368862"/>
            <a:ext cx="3449533" cy="3668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effectLst/>
                <a:latin typeface="Times New Roman" panose="02020603050405020304" pitchFamily="18" charset="0"/>
                <a:ea typeface="Calibri" panose="020F0502020204030204" pitchFamily="34" charset="0"/>
              </a:rPr>
              <a:t>Về tổ chức quản lý môi trường làng nghề</a:t>
            </a:r>
            <a:endParaRPr lang="en-US" sz="1400" dirty="0"/>
          </a:p>
        </p:txBody>
      </p:sp>
      <p:sp>
        <p:nvSpPr>
          <p:cNvPr id="7" name="Rectangle: Rounded Corners 6">
            <a:extLst>
              <a:ext uri="{FF2B5EF4-FFF2-40B4-BE49-F238E27FC236}">
                <a16:creationId xmlns:a16="http://schemas.microsoft.com/office/drawing/2014/main" id="{0C00979B-D3E7-75B5-D200-7BAE2BA6384F}"/>
              </a:ext>
            </a:extLst>
          </p:cNvPr>
          <p:cNvSpPr/>
          <p:nvPr/>
        </p:nvSpPr>
        <p:spPr>
          <a:xfrm>
            <a:off x="1040336" y="2001276"/>
            <a:ext cx="3559041" cy="45720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Tăng cường, củng cố hệ thống tổ chức quản lý nhà nước về BVMT làng nghề</a:t>
            </a:r>
            <a:endParaRPr lang="en-US" sz="1400" dirty="0"/>
          </a:p>
        </p:txBody>
      </p:sp>
      <p:sp>
        <p:nvSpPr>
          <p:cNvPr id="9" name="Arrow: Notched Right 8">
            <a:extLst>
              <a:ext uri="{FF2B5EF4-FFF2-40B4-BE49-F238E27FC236}">
                <a16:creationId xmlns:a16="http://schemas.microsoft.com/office/drawing/2014/main" id="{37A220D6-8F09-3CC1-723B-62B4671DD52B}"/>
              </a:ext>
            </a:extLst>
          </p:cNvPr>
          <p:cNvSpPr/>
          <p:nvPr/>
        </p:nvSpPr>
        <p:spPr>
          <a:xfrm>
            <a:off x="629677" y="2168277"/>
            <a:ext cx="306626" cy="12319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Notched Right 9">
            <a:extLst>
              <a:ext uri="{FF2B5EF4-FFF2-40B4-BE49-F238E27FC236}">
                <a16:creationId xmlns:a16="http://schemas.microsoft.com/office/drawing/2014/main" id="{1F46D31C-8A6F-920E-5CB5-764C02796C1E}"/>
              </a:ext>
            </a:extLst>
          </p:cNvPr>
          <p:cNvSpPr/>
          <p:nvPr/>
        </p:nvSpPr>
        <p:spPr>
          <a:xfrm>
            <a:off x="629677" y="3163896"/>
            <a:ext cx="306626" cy="12319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307C7F-EDF6-9E11-45E1-D7FA91DCB3F8}"/>
              </a:ext>
            </a:extLst>
          </p:cNvPr>
          <p:cNvSpPr/>
          <p:nvPr/>
        </p:nvSpPr>
        <p:spPr>
          <a:xfrm>
            <a:off x="1040335" y="2996893"/>
            <a:ext cx="3559041" cy="45720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1"/>
                </a:solidFill>
                <a:effectLst/>
                <a:latin typeface="Times New Roman" panose="02020603050405020304" pitchFamily="18" charset="0"/>
                <a:ea typeface="Calibri" panose="020F0502020204030204" pitchFamily="34" charset="0"/>
              </a:rPr>
              <a:t>Xây dựng và phát triển mạng lưới tổ chức phi nhà nước về BVMT làng nghề</a:t>
            </a:r>
            <a:endParaRPr lang="en-US" sz="1400" dirty="0">
              <a:solidFill>
                <a:schemeClr val="bg1"/>
              </a:solidFill>
            </a:endParaRPr>
          </a:p>
        </p:txBody>
      </p:sp>
      <p:sp>
        <p:nvSpPr>
          <p:cNvPr id="13" name="Rectangle: Rounded Corners 12">
            <a:extLst>
              <a:ext uri="{FF2B5EF4-FFF2-40B4-BE49-F238E27FC236}">
                <a16:creationId xmlns:a16="http://schemas.microsoft.com/office/drawing/2014/main" id="{5F747F5C-6E81-4534-E741-FC5CAE5F8F64}"/>
              </a:ext>
            </a:extLst>
          </p:cNvPr>
          <p:cNvSpPr/>
          <p:nvPr/>
        </p:nvSpPr>
        <p:spPr>
          <a:xfrm>
            <a:off x="629677" y="4651393"/>
            <a:ext cx="4478918" cy="4530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effectLst/>
                <a:latin typeface="Times New Roman" panose="02020603050405020304" pitchFamily="18" charset="0"/>
                <a:ea typeface="Calibri" panose="020F0502020204030204" pitchFamily="34" charset="0"/>
              </a:rPr>
              <a:t>Định hướng chính sách kiểm soát môi trường làng nghề</a:t>
            </a:r>
            <a:endParaRPr lang="en-US" sz="1400" dirty="0"/>
          </a:p>
        </p:txBody>
      </p:sp>
      <p:sp>
        <p:nvSpPr>
          <p:cNvPr id="14" name="Rectangle: Rounded Corners 13">
            <a:extLst>
              <a:ext uri="{FF2B5EF4-FFF2-40B4-BE49-F238E27FC236}">
                <a16:creationId xmlns:a16="http://schemas.microsoft.com/office/drawing/2014/main" id="{96FEC2C0-7723-0CCF-E72C-61EA5BD3354A}"/>
              </a:ext>
            </a:extLst>
          </p:cNvPr>
          <p:cNvSpPr/>
          <p:nvPr/>
        </p:nvSpPr>
        <p:spPr>
          <a:xfrm>
            <a:off x="1040335" y="5342209"/>
            <a:ext cx="3559041" cy="45720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Xây dựng một số trạm quan trắc môi trường ở địa phương có tập trung nhiều làng nghề</a:t>
            </a:r>
            <a:endParaRPr lang="en-US" sz="1400" dirty="0"/>
          </a:p>
        </p:txBody>
      </p:sp>
      <p:sp>
        <p:nvSpPr>
          <p:cNvPr id="15" name="Arrow: Notched Right 14">
            <a:extLst>
              <a:ext uri="{FF2B5EF4-FFF2-40B4-BE49-F238E27FC236}">
                <a16:creationId xmlns:a16="http://schemas.microsoft.com/office/drawing/2014/main" id="{074EC0C7-57DF-127B-C1A3-3112AAE25E7D}"/>
              </a:ext>
            </a:extLst>
          </p:cNvPr>
          <p:cNvSpPr/>
          <p:nvPr/>
        </p:nvSpPr>
        <p:spPr>
          <a:xfrm>
            <a:off x="591347" y="5509210"/>
            <a:ext cx="306626" cy="12319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2622EEE-6B8C-CBEA-5A91-08AA52750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9207" y="1248402"/>
            <a:ext cx="3377583" cy="21805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a:extLst>
              <a:ext uri="{FF2B5EF4-FFF2-40B4-BE49-F238E27FC236}">
                <a16:creationId xmlns:a16="http://schemas.microsoft.com/office/drawing/2014/main" id="{AB954721-72AE-60BB-C9C6-4527A35A1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06" y="4001642"/>
            <a:ext cx="3377583" cy="220569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655751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0105421-A5C1-3EBA-384C-C19D653B5792}"/>
              </a:ext>
            </a:extLst>
          </p:cNvPr>
          <p:cNvSpPr/>
          <p:nvPr/>
        </p:nvSpPr>
        <p:spPr>
          <a:xfrm>
            <a:off x="706332" y="410659"/>
            <a:ext cx="4161341" cy="503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effectLst/>
                <a:latin typeface="Times New Roman" panose="02020603050405020304" pitchFamily="18" charset="0"/>
                <a:ea typeface="Calibri" panose="020F0502020204030204" pitchFamily="34" charset="0"/>
              </a:rPr>
              <a:t> Định hướng chính sách về khoa học và công nghệ</a:t>
            </a:r>
            <a:endParaRPr lang="en-US" sz="1400" dirty="0"/>
          </a:p>
        </p:txBody>
      </p:sp>
      <p:sp>
        <p:nvSpPr>
          <p:cNvPr id="5" name="Arrow: Notched Right 4">
            <a:extLst>
              <a:ext uri="{FF2B5EF4-FFF2-40B4-BE49-F238E27FC236}">
                <a16:creationId xmlns:a16="http://schemas.microsoft.com/office/drawing/2014/main" id="{3CB97EE4-1BE2-6B5B-8922-8AF2A42EEB4C}"/>
              </a:ext>
            </a:extLst>
          </p:cNvPr>
          <p:cNvSpPr/>
          <p:nvPr/>
        </p:nvSpPr>
        <p:spPr>
          <a:xfrm>
            <a:off x="706332" y="1341485"/>
            <a:ext cx="328527" cy="1697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5642A69-CC6C-D860-D3C0-BE37C4BD23E0}"/>
              </a:ext>
            </a:extLst>
          </p:cNvPr>
          <p:cNvSpPr/>
          <p:nvPr/>
        </p:nvSpPr>
        <p:spPr>
          <a:xfrm>
            <a:off x="1133417" y="1174483"/>
            <a:ext cx="7304250" cy="50374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effectLst/>
                <a:latin typeface="Times New Roman" panose="02020603050405020304" pitchFamily="18" charset="0"/>
                <a:ea typeface="Calibri" panose="020F0502020204030204" pitchFamily="34" charset="0"/>
              </a:rPr>
              <a:t>Đẩy mạnh áp dụng cách tiếp cận sản xuất sạch hơn, nghiên cứu chuyển giao công nghệ thích hợp</a:t>
            </a:r>
            <a:endParaRPr lang="en-US" sz="1400" dirty="0"/>
          </a:p>
        </p:txBody>
      </p:sp>
      <p:sp>
        <p:nvSpPr>
          <p:cNvPr id="7" name="Rectangle: Rounded Corners 6">
            <a:extLst>
              <a:ext uri="{FF2B5EF4-FFF2-40B4-BE49-F238E27FC236}">
                <a16:creationId xmlns:a16="http://schemas.microsoft.com/office/drawing/2014/main" id="{7E0E3AD6-A81E-E571-A80D-17AFA305FCF4}"/>
              </a:ext>
            </a:extLst>
          </p:cNvPr>
          <p:cNvSpPr/>
          <p:nvPr/>
        </p:nvSpPr>
        <p:spPr>
          <a:xfrm>
            <a:off x="725496" y="4122329"/>
            <a:ext cx="5634238" cy="5037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effectLst/>
                <a:latin typeface="Times New Roman" panose="02020603050405020304" pitchFamily="18" charset="0"/>
                <a:ea typeface="Calibri" panose="020F0502020204030204" pitchFamily="34" charset="0"/>
              </a:rPr>
              <a:t>Định hướng chính sách huy động cộng đồng tham gia BVMT làng nghề</a:t>
            </a:r>
            <a:endParaRPr lang="en-US" sz="1400" dirty="0"/>
          </a:p>
        </p:txBody>
      </p:sp>
      <p:sp>
        <p:nvSpPr>
          <p:cNvPr id="8" name="Arrow: Notched Right 7">
            <a:extLst>
              <a:ext uri="{FF2B5EF4-FFF2-40B4-BE49-F238E27FC236}">
                <a16:creationId xmlns:a16="http://schemas.microsoft.com/office/drawing/2014/main" id="{A43F1849-1C4E-0BE4-E9D6-35C1B8B119A5}"/>
              </a:ext>
            </a:extLst>
          </p:cNvPr>
          <p:cNvSpPr/>
          <p:nvPr/>
        </p:nvSpPr>
        <p:spPr>
          <a:xfrm>
            <a:off x="788462" y="5063420"/>
            <a:ext cx="328527" cy="16973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90172E1-8BF5-2176-F32A-1090EFDB828F}"/>
              </a:ext>
            </a:extLst>
          </p:cNvPr>
          <p:cNvSpPr/>
          <p:nvPr/>
        </p:nvSpPr>
        <p:spPr>
          <a:xfrm>
            <a:off x="1210074" y="4866305"/>
            <a:ext cx="6559588" cy="563971"/>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latin typeface="Times New Roman" panose="02020603050405020304" pitchFamily="18" charset="0"/>
                <a:ea typeface="Calibri" panose="020F0502020204030204" pitchFamily="34" charset="0"/>
              </a:rPr>
              <a:t>H</a:t>
            </a:r>
            <a:r>
              <a:rPr lang="de-DE" sz="1400" dirty="0">
                <a:effectLst/>
                <a:latin typeface="Times New Roman" panose="02020603050405020304" pitchFamily="18" charset="0"/>
                <a:ea typeface="Calibri" panose="020F0502020204030204" pitchFamily="34" charset="0"/>
              </a:rPr>
              <a:t>oạt động BVMT theo nhận thức, ý thức của các tổ chức, cá nhân trong cộng đồng</a:t>
            </a:r>
            <a:endParaRPr lang="en-US" sz="1400" dirty="0"/>
          </a:p>
        </p:txBody>
      </p:sp>
      <p:pic>
        <p:nvPicPr>
          <p:cNvPr id="11" name="Picture 10">
            <a:extLst>
              <a:ext uri="{FF2B5EF4-FFF2-40B4-BE49-F238E27FC236}">
                <a16:creationId xmlns:a16="http://schemas.microsoft.com/office/drawing/2014/main" id="{F7551EB6-D61E-E51A-D220-76EF9D017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5201" y="1768070"/>
            <a:ext cx="3099675" cy="2114024"/>
          </a:xfrm>
          <a:prstGeom prst="rect">
            <a:avLst/>
          </a:prstGeom>
        </p:spPr>
      </p:pic>
      <p:pic>
        <p:nvPicPr>
          <p:cNvPr id="13" name="Picture 12">
            <a:extLst>
              <a:ext uri="{FF2B5EF4-FFF2-40B4-BE49-F238E27FC236}">
                <a16:creationId xmlns:a16="http://schemas.microsoft.com/office/drawing/2014/main" id="{CDCCA7D7-012B-1091-CE91-57E81FC74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2747" y="4122329"/>
            <a:ext cx="4123012" cy="2321247"/>
          </a:xfrm>
          <a:prstGeom prst="rect">
            <a:avLst/>
          </a:prstGeom>
        </p:spPr>
      </p:pic>
    </p:spTree>
    <p:extLst>
      <p:ext uri="{BB962C8B-B14F-4D97-AF65-F5344CB8AC3E}">
        <p14:creationId xmlns:p14="http://schemas.microsoft.com/office/powerpoint/2010/main" val="4244535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B36042-0B1F-F78E-4576-E4EA5F6C0339}"/>
              </a:ext>
            </a:extLst>
          </p:cNvPr>
          <p:cNvSpPr txBox="1"/>
          <p:nvPr/>
        </p:nvSpPr>
        <p:spPr>
          <a:xfrm>
            <a:off x="476365" y="1177222"/>
            <a:ext cx="10370500" cy="2862322"/>
          </a:xfrm>
          <a:prstGeom prst="rect">
            <a:avLst/>
          </a:prstGeom>
          <a:noFill/>
        </p:spPr>
        <p:txBody>
          <a:bodyPr wrap="square">
            <a:spAutoFit/>
          </a:bodyPr>
          <a:lstStyle/>
          <a:p>
            <a:pPr algn="ctr"/>
            <a:r>
              <a:rPr lang="vi-VN" sz="6000" b="1" dirty="0">
                <a:ln w="9525">
                  <a:solidFill>
                    <a:schemeClr val="bg1"/>
                  </a:solidFill>
                  <a:prstDash val="solid"/>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Cảm ơn </a:t>
            </a:r>
            <a:r>
              <a:rPr lang="en-US" sz="6000" b="1" dirty="0" err="1" smtClean="0">
                <a:ln w="9525">
                  <a:solidFill>
                    <a:schemeClr val="bg1"/>
                  </a:solidFill>
                  <a:prstDash val="solid"/>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Cô</a:t>
            </a:r>
            <a:r>
              <a:rPr lang="vi-VN" sz="6000" b="1" dirty="0" smtClean="0">
                <a:ln w="9525">
                  <a:solidFill>
                    <a:schemeClr val="bg1"/>
                  </a:solidFill>
                  <a:prstDash val="solid"/>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vi-VN" sz="6000" b="1" dirty="0">
                <a:ln w="9525">
                  <a:solidFill>
                    <a:schemeClr val="bg1"/>
                  </a:solidFill>
                  <a:prstDash val="solid"/>
                </a:ln>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và các bạn đã lắng nghe và theo dõi bài thuyết trình của nhóm!</a:t>
            </a:r>
          </a:p>
        </p:txBody>
      </p:sp>
    </p:spTree>
    <p:extLst>
      <p:ext uri="{BB962C8B-B14F-4D97-AF65-F5344CB8AC3E}">
        <p14:creationId xmlns:p14="http://schemas.microsoft.com/office/powerpoint/2010/main" val="972253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683896F-AEAD-2348-B237-4844C2FD2A9C}"/>
              </a:ext>
            </a:extLst>
          </p:cNvPr>
          <p:cNvSpPr/>
          <p:nvPr/>
        </p:nvSpPr>
        <p:spPr>
          <a:xfrm>
            <a:off x="1062237" y="219018"/>
            <a:ext cx="4106587" cy="662530"/>
          </a:xfrm>
          <a:prstGeom prst="roundRect">
            <a:avLst/>
          </a:prstGeom>
          <a:solidFill>
            <a:schemeClr val="accent2">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F5F27A9-C57E-EB3D-3DAF-CF5649F8C0C1}"/>
              </a:ext>
            </a:extLst>
          </p:cNvPr>
          <p:cNvSpPr txBox="1"/>
          <p:nvPr/>
        </p:nvSpPr>
        <p:spPr>
          <a:xfrm>
            <a:off x="1429091" y="365617"/>
            <a:ext cx="3175761" cy="369332"/>
          </a:xfrm>
          <a:prstGeom prst="rect">
            <a:avLst/>
          </a:prstGeom>
          <a:noFill/>
          <a:scene3d>
            <a:camera prst="orthographicFront"/>
            <a:lightRig rig="threePt" dir="t"/>
          </a:scene3d>
          <a:sp3d>
            <a:bevelT w="152400" h="50800" prst="softRound"/>
          </a:sp3d>
        </p:spPr>
        <p:txBody>
          <a:bodyPr wrap="square" rtlCol="0">
            <a:spAutoFit/>
          </a:bodyPr>
          <a:lstStyle/>
          <a:p>
            <a:r>
              <a:rPr lang="en-US" dirty="0">
                <a:solidFill>
                  <a:schemeClr val="bg1"/>
                </a:solidFill>
              </a:rPr>
              <a:t>I. </a:t>
            </a:r>
            <a:r>
              <a:rPr lang="en-US" dirty="0" err="1" smtClean="0">
                <a:solidFill>
                  <a:schemeClr val="bg1"/>
                </a:solidFill>
              </a:rPr>
              <a:t>Đặt</a:t>
            </a:r>
            <a:r>
              <a:rPr lang="en-US" dirty="0" smtClean="0">
                <a:solidFill>
                  <a:schemeClr val="bg1"/>
                </a:solidFill>
              </a:rPr>
              <a:t> </a:t>
            </a:r>
            <a:r>
              <a:rPr lang="en-US" dirty="0" err="1" smtClean="0">
                <a:solidFill>
                  <a:schemeClr val="bg1"/>
                </a:solidFill>
              </a:rPr>
              <a:t>vấn</a:t>
            </a:r>
            <a:r>
              <a:rPr lang="en-US" dirty="0" smtClean="0">
                <a:solidFill>
                  <a:schemeClr val="bg1"/>
                </a:solidFill>
              </a:rPr>
              <a:t> </a:t>
            </a:r>
            <a:r>
              <a:rPr lang="en-US" dirty="0" err="1" smtClean="0">
                <a:solidFill>
                  <a:schemeClr val="bg1"/>
                </a:solidFill>
              </a:rPr>
              <a:t>đề</a:t>
            </a:r>
            <a:r>
              <a:rPr lang="en-US" dirty="0" smtClean="0">
                <a:solidFill>
                  <a:schemeClr val="bg1"/>
                </a:solidFill>
              </a:rPr>
              <a:t>:</a:t>
            </a:r>
            <a:endParaRPr lang="en-US" dirty="0">
              <a:solidFill>
                <a:schemeClr val="bg1"/>
              </a:solidFill>
            </a:endParaRPr>
          </a:p>
        </p:txBody>
      </p:sp>
      <p:sp>
        <p:nvSpPr>
          <p:cNvPr id="9" name="Rectangle: Diagonal Corners Snipped 8">
            <a:extLst>
              <a:ext uri="{FF2B5EF4-FFF2-40B4-BE49-F238E27FC236}">
                <a16:creationId xmlns:a16="http://schemas.microsoft.com/office/drawing/2014/main" id="{24C88A1E-3E5B-12CB-3739-75D027167167}"/>
              </a:ext>
            </a:extLst>
          </p:cNvPr>
          <p:cNvSpPr/>
          <p:nvPr/>
        </p:nvSpPr>
        <p:spPr>
          <a:xfrm>
            <a:off x="1062237" y="1177222"/>
            <a:ext cx="9423247" cy="2550716"/>
          </a:xfrm>
          <a:prstGeom prst="snip2DiagRect">
            <a:avLst/>
          </a:prstGeom>
          <a:solidFill>
            <a:schemeClr val="accent6">
              <a:lumMod val="40000"/>
              <a:lumOff val="60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66875CD-2971-9D42-C47F-14E33FD1EF48}"/>
              </a:ext>
            </a:extLst>
          </p:cNvPr>
          <p:cNvSpPr txBox="1"/>
          <p:nvPr/>
        </p:nvSpPr>
        <p:spPr>
          <a:xfrm>
            <a:off x="1449076" y="1385289"/>
            <a:ext cx="8556570" cy="2031325"/>
          </a:xfrm>
          <a:prstGeom prst="rect">
            <a:avLst/>
          </a:prstGeom>
          <a:noFill/>
          <a:scene3d>
            <a:camera prst="orthographicFront"/>
            <a:lightRig rig="threePt" dir="t"/>
          </a:scene3d>
          <a:sp3d>
            <a:bevelT w="152400" h="50800" prst="softRound"/>
          </a:sp3d>
        </p:spPr>
        <p:txBody>
          <a:bodyPr wrap="square" rtlCol="0">
            <a:spAutoFit/>
          </a:bodyPr>
          <a:lstStyle/>
          <a:p>
            <a:pPr algn="just"/>
            <a:r>
              <a:rPr lang="en-US" sz="1800" dirty="0" err="1">
                <a:solidFill>
                  <a:srgbClr val="212529"/>
                </a:solidFill>
                <a:effectLst/>
                <a:latin typeface="Arial" panose="020B0604020202020204" pitchFamily="34" charset="0"/>
                <a:ea typeface="Calibri" panose="020F0502020204030204" pitchFamily="34" charset="0"/>
              </a:rPr>
              <a:t>Làng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nghề</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là</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một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trong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những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đặc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thù</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của</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nhiều</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vùng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thôn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Việt</a:t>
            </a:r>
            <a:r>
              <a:rPr lang="en-US" sz="1800" dirty="0">
                <a:solidFill>
                  <a:srgbClr val="212529"/>
                </a:solidFill>
                <a:effectLst/>
                <a:latin typeface="Arial" panose="020B0604020202020204" pitchFamily="34" charset="0"/>
                <a:ea typeface="Calibri" panose="020F0502020204030204" pitchFamily="34" charset="0"/>
              </a:rPr>
              <a:t> Nam. </a:t>
            </a:r>
            <a:r>
              <a:rPr lang="en-US" sz="1800" dirty="0" err="1">
                <a:solidFill>
                  <a:srgbClr val="212529"/>
                </a:solidFill>
                <a:effectLst/>
                <a:latin typeface="Arial" panose="020B0604020202020204" pitchFamily="34" charset="0"/>
                <a:ea typeface="Calibri" panose="020F0502020204030204" pitchFamily="34" charset="0"/>
              </a:rPr>
              <a:t>Hoạt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động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trong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làng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nghề</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là</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những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hoạt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động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kinh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tế</a:t>
            </a:r>
            <a:r>
              <a:rPr lang="en-US" sz="1800" dirty="0">
                <a:solidFill>
                  <a:srgbClr val="212529"/>
                </a:solidFill>
                <a:effectLst/>
                <a:latin typeface="Arial" panose="020B0604020202020204" pitchFamily="34" charset="0"/>
                <a:ea typeface="Calibri" panose="020F0502020204030204" pitchFamily="34" charset="0"/>
              </a:rPr>
              <a:t> phi </a:t>
            </a:r>
            <a:r>
              <a:rPr lang="en-US" sz="1800" dirty="0" err="1">
                <a:solidFill>
                  <a:srgbClr val="212529"/>
                </a:solidFill>
                <a:effectLst/>
                <a:latin typeface="Arial" panose="020B0604020202020204" pitchFamily="34" charset="0"/>
                <a:ea typeface="Calibri" panose="020F0502020204030204" pitchFamily="34" charset="0"/>
              </a:rPr>
              <a:t>nông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nghiệp</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bao</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gồm</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nghề</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thủ</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hoạt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động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dịch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vụ</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phục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vụ</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sản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xuất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vừa</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và</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nhỏ</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với</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thành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phần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kinh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tế</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như</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hộ</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gia</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đình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hộ</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sản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xuất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hợp</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xã</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doanh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nghiệp</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tư</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nhân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hộ</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và</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các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tổ</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chức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kinh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tế</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này</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gắn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bó</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chặt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chẽ</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mật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thiết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với</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khu</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vực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thôn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thông</a:t>
            </a:r>
            <a:r>
              <a:rPr lang="en-US" sz="1800" dirty="0">
                <a:solidFill>
                  <a:srgbClr val="212529"/>
                </a:solidFill>
                <a:effectLst/>
                <a:latin typeface="Arial" panose="020B0604020202020204" pitchFamily="34" charset="0"/>
                <a:ea typeface="Calibri" panose="020F0502020204030204" pitchFamily="34" charset="0"/>
              </a:rPr>
              <a:t> qua </a:t>
            </a:r>
            <a:r>
              <a:rPr lang="en-US" sz="1800" dirty="0" err="1">
                <a:solidFill>
                  <a:srgbClr val="212529"/>
                </a:solidFill>
                <a:effectLst/>
                <a:latin typeface="Arial" panose="020B0604020202020204" pitchFamily="34" charset="0"/>
                <a:ea typeface="Calibri" panose="020F0502020204030204" pitchFamily="34" charset="0"/>
              </a:rPr>
              <a:t>việc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sử</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dụng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tư</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liệu</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sản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xuất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vốn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và</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nhân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lực</a:t>
            </a:r>
            <a:r>
              <a:rPr lang="en-US" sz="1800" dirty="0">
                <a:solidFill>
                  <a:srgbClr val="212529"/>
                </a:solidFill>
                <a:effectLst/>
                <a:latin typeface="Arial" panose="020B0604020202020204" pitchFamily="34" charset="0"/>
                <a:ea typeface="Calibri" panose="020F0502020204030204" pitchFamily="34" charset="0"/>
              </a:rPr>
              <a:t> ở </a:t>
            </a:r>
            <a:r>
              <a:rPr lang="en-US" sz="1800" dirty="0" err="1">
                <a:solidFill>
                  <a:srgbClr val="212529"/>
                </a:solidFill>
                <a:effectLst/>
                <a:latin typeface="Arial" panose="020B0604020202020204" pitchFamily="34" charset="0"/>
                <a:ea typeface="Calibri" panose="020F0502020204030204" pitchFamily="34" charset="0"/>
              </a:rPr>
              <a:t>nông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thôn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ảnh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hưởng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lớn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đến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sự</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phát</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triển</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kinh</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tế</a:t>
            </a:r>
            <a:r>
              <a:rPr lang="en-US" sz="1800" dirty="0">
                <a:solidFill>
                  <a:srgbClr val="212529"/>
                </a:solidFill>
                <a:effectLst/>
                <a:latin typeface="Arial" panose="020B0604020202020204" pitchFamily="34" charset="0"/>
                <a:ea typeface="Calibri" panose="020F0502020204030204" pitchFamily="34" charset="0"/>
              </a:rPr>
              <a:t> - </a:t>
            </a:r>
            <a:r>
              <a:rPr lang="en-US" sz="1800" dirty="0" err="1">
                <a:solidFill>
                  <a:srgbClr val="212529"/>
                </a:solidFill>
                <a:effectLst/>
                <a:latin typeface="Arial" panose="020B0604020202020204" pitchFamily="34" charset="0"/>
                <a:ea typeface="Calibri" panose="020F0502020204030204" pitchFamily="34" charset="0"/>
              </a:rPr>
              <a:t>xã</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hội</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của</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khu</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vực</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a:solidFill>
                  <a:srgbClr val="212529"/>
                </a:solidFill>
                <a:effectLst/>
                <a:latin typeface="Arial" panose="020B0604020202020204" pitchFamily="34" charset="0"/>
                <a:ea typeface="Calibri" panose="020F0502020204030204" pitchFamily="34" charset="0"/>
              </a:rPr>
              <a:t>nông</a:t>
            </a:r>
            <a:r>
              <a:rPr lang="en-US" sz="1800" dirty="0">
                <a:solidFill>
                  <a:srgbClr val="212529"/>
                </a:solidFill>
                <a:effectLst/>
                <a:latin typeface="Arial" panose="020B0604020202020204" pitchFamily="34" charset="0"/>
                <a:ea typeface="Calibri" panose="020F0502020204030204" pitchFamily="34" charset="0"/>
              </a:rPr>
              <a:t> </a:t>
            </a:r>
            <a:r>
              <a:rPr lang="en-US" sz="1800" dirty="0" err="1" smtClean="0">
                <a:solidFill>
                  <a:srgbClr val="212529"/>
                </a:solidFill>
                <a:effectLst/>
                <a:latin typeface="Arial" panose="020B0604020202020204" pitchFamily="34" charset="0"/>
                <a:ea typeface="Calibri" panose="020F0502020204030204" pitchFamily="34" charset="0"/>
              </a:rPr>
              <a:t>thôn</a:t>
            </a:r>
            <a:r>
              <a:rPr lang="en-US" sz="1800" dirty="0" smtClean="0">
                <a:solidFill>
                  <a:srgbClr val="212529"/>
                </a:solidFill>
                <a:effectLst/>
                <a:latin typeface="Arial" panose="020B0604020202020204" pitchFamily="34" charset="0"/>
                <a:ea typeface="Calibri" panose="020F0502020204030204" pitchFamily="34" charset="0"/>
              </a:rPr>
              <a:t>.</a:t>
            </a:r>
            <a:endParaRPr lang="en-US" dirty="0"/>
          </a:p>
        </p:txBody>
      </p:sp>
      <p:pic>
        <p:nvPicPr>
          <p:cNvPr id="13" name="Picture 12">
            <a:extLst>
              <a:ext uri="{FF2B5EF4-FFF2-40B4-BE49-F238E27FC236}">
                <a16:creationId xmlns:a16="http://schemas.microsoft.com/office/drawing/2014/main" id="{AE807135-5E20-0613-D6B2-5CB3F47FAD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31" y="4555575"/>
            <a:ext cx="1940624" cy="2140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1708A419-2776-CA4D-DF21-7EAE72473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6302" y="4555575"/>
            <a:ext cx="1952967" cy="2140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FF74CA70-9161-EC0C-2A49-189BF867CD4A}"/>
              </a:ext>
            </a:extLst>
          </p:cNvPr>
          <p:cNvSpPr txBox="1"/>
          <p:nvPr/>
        </p:nvSpPr>
        <p:spPr>
          <a:xfrm>
            <a:off x="2646302" y="3936005"/>
            <a:ext cx="5771123" cy="369332"/>
          </a:xfrm>
          <a:prstGeom prst="rect">
            <a:avLst/>
          </a:prstGeom>
          <a:noFill/>
        </p:spPr>
        <p:txBody>
          <a:bodyPr wrap="square" rtlCol="0">
            <a:spAutoFit/>
          </a:bodyPr>
          <a:lstStyle/>
          <a:p>
            <a:pPr algn="ctr"/>
            <a:r>
              <a:rPr lang="en-US" dirty="0" err="1">
                <a:solidFill>
                  <a:schemeClr val="accent1"/>
                </a:solidFill>
              </a:rPr>
              <a:t>Một</a:t>
            </a:r>
            <a:r>
              <a:rPr lang="en-US" dirty="0">
                <a:solidFill>
                  <a:schemeClr val="accent1"/>
                </a:solidFill>
              </a:rPr>
              <a:t> </a:t>
            </a:r>
            <a:r>
              <a:rPr lang="en-US" dirty="0" err="1">
                <a:solidFill>
                  <a:schemeClr val="accent1"/>
                </a:solidFill>
              </a:rPr>
              <a:t>số</a:t>
            </a:r>
            <a:r>
              <a:rPr lang="en-US" dirty="0">
                <a:solidFill>
                  <a:schemeClr val="accent1"/>
                </a:solidFill>
              </a:rPr>
              <a:t> </a:t>
            </a:r>
            <a:r>
              <a:rPr lang="en-US" dirty="0" err="1">
                <a:solidFill>
                  <a:schemeClr val="accent1"/>
                </a:solidFill>
              </a:rPr>
              <a:t>hình</a:t>
            </a:r>
            <a:r>
              <a:rPr lang="en-US" dirty="0">
                <a:solidFill>
                  <a:schemeClr val="accent1"/>
                </a:solidFill>
              </a:rPr>
              <a:t> </a:t>
            </a:r>
            <a:r>
              <a:rPr lang="en-US" dirty="0" err="1">
                <a:solidFill>
                  <a:schemeClr val="accent1"/>
                </a:solidFill>
              </a:rPr>
              <a:t>ảnh</a:t>
            </a:r>
            <a:r>
              <a:rPr lang="en-US" dirty="0">
                <a:solidFill>
                  <a:schemeClr val="accent1"/>
                </a:solidFill>
              </a:rPr>
              <a:t> </a:t>
            </a:r>
            <a:r>
              <a:rPr lang="en-US" dirty="0" err="1">
                <a:solidFill>
                  <a:schemeClr val="accent1"/>
                </a:solidFill>
              </a:rPr>
              <a:t>về</a:t>
            </a:r>
            <a:r>
              <a:rPr lang="en-US" dirty="0">
                <a:solidFill>
                  <a:schemeClr val="accent1"/>
                </a:solidFill>
              </a:rPr>
              <a:t> </a:t>
            </a:r>
            <a:r>
              <a:rPr lang="en-US" dirty="0" err="1">
                <a:solidFill>
                  <a:schemeClr val="accent1"/>
                </a:solidFill>
              </a:rPr>
              <a:t>làng</a:t>
            </a:r>
            <a:r>
              <a:rPr lang="en-US" dirty="0">
                <a:solidFill>
                  <a:schemeClr val="accent1"/>
                </a:solidFill>
              </a:rPr>
              <a:t> </a:t>
            </a:r>
            <a:r>
              <a:rPr lang="en-US" dirty="0" err="1">
                <a:solidFill>
                  <a:schemeClr val="accent1"/>
                </a:solidFill>
              </a:rPr>
              <a:t>nghề</a:t>
            </a:r>
            <a:r>
              <a:rPr lang="en-US" dirty="0">
                <a:solidFill>
                  <a:schemeClr val="accent1"/>
                </a:solidFill>
              </a:rPr>
              <a:t> </a:t>
            </a:r>
            <a:r>
              <a:rPr lang="en-US" dirty="0" err="1">
                <a:solidFill>
                  <a:schemeClr val="accent1"/>
                </a:solidFill>
              </a:rPr>
              <a:t>truyền</a:t>
            </a:r>
            <a:r>
              <a:rPr lang="en-US" dirty="0">
                <a:solidFill>
                  <a:schemeClr val="accent1"/>
                </a:solidFill>
              </a:rPr>
              <a:t> </a:t>
            </a:r>
            <a:r>
              <a:rPr lang="en-US" dirty="0" err="1">
                <a:solidFill>
                  <a:schemeClr val="accent1"/>
                </a:solidFill>
              </a:rPr>
              <a:t>thống</a:t>
            </a:r>
            <a:endParaRPr lang="en-US" dirty="0">
              <a:solidFill>
                <a:schemeClr val="accent1"/>
              </a:solidFill>
            </a:endParaRPr>
          </a:p>
        </p:txBody>
      </p:sp>
      <p:pic>
        <p:nvPicPr>
          <p:cNvPr id="2054" name="Picture 6" descr="Top 25 Làng nghề truyền thống nổi tiếng nhất Việt Nam - Toplist.v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523" y="4555575"/>
            <a:ext cx="2190064" cy="2140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056" name="Picture 8" descr="Tranh Đông Hồ được bày bán nhiều nhất vào dịp Tết Nguyên Đá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7040302" y="4555575"/>
            <a:ext cx="2165244" cy="2140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2058" name="Picture 10" descr="Các tác phẩm nghệ thuật được chế tác từ đá"/>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1986" y="4555575"/>
            <a:ext cx="1889637" cy="21409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58218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Diagonal Corners Snipped 3">
            <a:extLst>
              <a:ext uri="{FF2B5EF4-FFF2-40B4-BE49-F238E27FC236}">
                <a16:creationId xmlns:a16="http://schemas.microsoft.com/office/drawing/2014/main" id="{1F2EEBD6-EF54-4DC2-EFAD-007AC5CB7AEF}"/>
              </a:ext>
            </a:extLst>
          </p:cNvPr>
          <p:cNvSpPr/>
          <p:nvPr/>
        </p:nvSpPr>
        <p:spPr>
          <a:xfrm>
            <a:off x="4140353" y="272860"/>
            <a:ext cx="3541702" cy="569445"/>
          </a:xfrm>
          <a:prstGeom prst="snip2Diag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Arrow: Pentagon 4">
            <a:extLst>
              <a:ext uri="{FF2B5EF4-FFF2-40B4-BE49-F238E27FC236}">
                <a16:creationId xmlns:a16="http://schemas.microsoft.com/office/drawing/2014/main" id="{067C2124-EEE5-91E4-4222-4A715AE83BF5}"/>
              </a:ext>
            </a:extLst>
          </p:cNvPr>
          <p:cNvSpPr/>
          <p:nvPr/>
        </p:nvSpPr>
        <p:spPr>
          <a:xfrm>
            <a:off x="65705" y="2948528"/>
            <a:ext cx="2787004" cy="1111516"/>
          </a:xfrm>
          <a:prstGeom prst="homePlate">
            <a:avLst/>
          </a:prstGeom>
          <a:solidFill>
            <a:srgbClr val="7030A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Diagonal Corners Snipped 11">
            <a:extLst>
              <a:ext uri="{FF2B5EF4-FFF2-40B4-BE49-F238E27FC236}">
                <a16:creationId xmlns:a16="http://schemas.microsoft.com/office/drawing/2014/main" id="{2348052A-D301-1C2F-E1DF-0BCB09C164BD}"/>
              </a:ext>
            </a:extLst>
          </p:cNvPr>
          <p:cNvSpPr/>
          <p:nvPr/>
        </p:nvSpPr>
        <p:spPr>
          <a:xfrm>
            <a:off x="4140353" y="1114250"/>
            <a:ext cx="3541702" cy="569445"/>
          </a:xfrm>
          <a:prstGeom prst="snip2DiagRect">
            <a:avLst/>
          </a:prstGeom>
          <a:solidFill>
            <a:schemeClr val="accent6">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3" name="Rectangle: Diagonal Corners Snipped 12">
            <a:extLst>
              <a:ext uri="{FF2B5EF4-FFF2-40B4-BE49-F238E27FC236}">
                <a16:creationId xmlns:a16="http://schemas.microsoft.com/office/drawing/2014/main" id="{7DB3AC88-CD55-A664-B037-4438AA787E6C}"/>
              </a:ext>
            </a:extLst>
          </p:cNvPr>
          <p:cNvSpPr/>
          <p:nvPr/>
        </p:nvSpPr>
        <p:spPr>
          <a:xfrm>
            <a:off x="4140353" y="1889712"/>
            <a:ext cx="3541702" cy="904037"/>
          </a:xfrm>
          <a:prstGeom prst="snip2DiagRect">
            <a:avLst/>
          </a:prstGeom>
          <a:solidFill>
            <a:schemeClr val="accent4">
              <a:lumMod val="5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Diagonal Corners Snipped 13">
            <a:extLst>
              <a:ext uri="{FF2B5EF4-FFF2-40B4-BE49-F238E27FC236}">
                <a16:creationId xmlns:a16="http://schemas.microsoft.com/office/drawing/2014/main" id="{7815CFE4-CB98-9594-9360-9C5457A2B815}"/>
              </a:ext>
            </a:extLst>
          </p:cNvPr>
          <p:cNvSpPr/>
          <p:nvPr/>
        </p:nvSpPr>
        <p:spPr>
          <a:xfrm>
            <a:off x="4140353" y="3053022"/>
            <a:ext cx="3541702" cy="955007"/>
          </a:xfrm>
          <a:prstGeom prst="snip2DiagRect">
            <a:avLst/>
          </a:prstGeom>
          <a:solidFill>
            <a:schemeClr val="tx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Rectangle: Diagonal Corners Snipped 14">
            <a:extLst>
              <a:ext uri="{FF2B5EF4-FFF2-40B4-BE49-F238E27FC236}">
                <a16:creationId xmlns:a16="http://schemas.microsoft.com/office/drawing/2014/main" id="{D6582E7B-5D85-1373-6CC9-4652BB5E125B}"/>
              </a:ext>
            </a:extLst>
          </p:cNvPr>
          <p:cNvSpPr/>
          <p:nvPr/>
        </p:nvSpPr>
        <p:spPr>
          <a:xfrm>
            <a:off x="4140352" y="4307594"/>
            <a:ext cx="3541702" cy="625446"/>
          </a:xfrm>
          <a:prstGeom prst="snip2DiagRect">
            <a:avLst/>
          </a:prstGeom>
          <a:solidFill>
            <a:schemeClr val="accent2">
              <a:lumMod val="5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Rectangle: Diagonal Corners Snipped 15">
            <a:extLst>
              <a:ext uri="{FF2B5EF4-FFF2-40B4-BE49-F238E27FC236}">
                <a16:creationId xmlns:a16="http://schemas.microsoft.com/office/drawing/2014/main" id="{1DBFF9D8-18FC-A7B3-1DAF-972F49EB73CB}"/>
              </a:ext>
            </a:extLst>
          </p:cNvPr>
          <p:cNvSpPr/>
          <p:nvPr/>
        </p:nvSpPr>
        <p:spPr>
          <a:xfrm>
            <a:off x="4140352" y="5192312"/>
            <a:ext cx="3541702" cy="569445"/>
          </a:xfrm>
          <a:prstGeom prst="snip2DiagRect">
            <a:avLst/>
          </a:prstGeom>
          <a:solidFill>
            <a:srgbClr val="7030A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Diagonal Corners Snipped 16">
            <a:extLst>
              <a:ext uri="{FF2B5EF4-FFF2-40B4-BE49-F238E27FC236}">
                <a16:creationId xmlns:a16="http://schemas.microsoft.com/office/drawing/2014/main" id="{2A2C2AB4-1940-7642-9F74-60293C3CC6A4}"/>
              </a:ext>
            </a:extLst>
          </p:cNvPr>
          <p:cNvSpPr/>
          <p:nvPr/>
        </p:nvSpPr>
        <p:spPr>
          <a:xfrm>
            <a:off x="4140352" y="6061321"/>
            <a:ext cx="3541702" cy="569445"/>
          </a:xfrm>
          <a:prstGeom prst="snip2DiagRect">
            <a:avLst/>
          </a:prstGeom>
          <a:solidFill>
            <a:schemeClr val="accent2"/>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18" name="TextBox 17">
            <a:extLst>
              <a:ext uri="{FF2B5EF4-FFF2-40B4-BE49-F238E27FC236}">
                <a16:creationId xmlns:a16="http://schemas.microsoft.com/office/drawing/2014/main" id="{EE28C0DE-077C-7485-0D95-CC063AF3EB67}"/>
              </a:ext>
            </a:extLst>
          </p:cNvPr>
          <p:cNvSpPr txBox="1"/>
          <p:nvPr/>
        </p:nvSpPr>
        <p:spPr>
          <a:xfrm>
            <a:off x="65705" y="3042621"/>
            <a:ext cx="2611788" cy="923330"/>
          </a:xfrm>
          <a:prstGeom prst="rect">
            <a:avLst/>
          </a:prstGeom>
          <a:noFill/>
          <a:scene3d>
            <a:camera prst="orthographicFront"/>
            <a:lightRig rig="threePt" dir="t"/>
          </a:scene3d>
          <a:sp3d>
            <a:bevelT prst="relaxedInset"/>
          </a:sp3d>
        </p:spPr>
        <p:txBody>
          <a:bodyPr wrap="square" rtlCol="0">
            <a:spAutoFit/>
          </a:bodyPr>
          <a:lstStyle/>
          <a:p>
            <a:pPr algn="ctr"/>
            <a:r>
              <a:rPr lang="en-US" dirty="0" err="1">
                <a:solidFill>
                  <a:schemeClr val="bg1"/>
                </a:solidFill>
                <a:latin typeface="Arial" panose="020B0604020202020204" pitchFamily="34" charset="0"/>
                <a:ea typeface="Calibri" panose="020F0502020204030204" pitchFamily="34" charset="0"/>
              </a:rPr>
              <a:t>Hi</a:t>
            </a:r>
            <a:r>
              <a:rPr lang="en-US" sz="1800" dirty="0" err="1">
                <a:solidFill>
                  <a:schemeClr val="bg1"/>
                </a:solidFill>
                <a:effectLst/>
                <a:latin typeface="Arial" panose="020B0604020202020204" pitchFamily="34" charset="0"/>
                <a:ea typeface="Calibri" panose="020F0502020204030204" pitchFamily="34" charset="0"/>
              </a:rPr>
              <a:t>ện</a:t>
            </a:r>
            <a:r>
              <a:rPr lang="en-US" sz="1800" dirty="0">
                <a:solidFill>
                  <a:schemeClr val="bg1"/>
                </a:solidFill>
                <a:effectLst/>
                <a:latin typeface="Arial" panose="020B0604020202020204" pitchFamily="34" charset="0"/>
                <a:ea typeface="Calibri" panose="020F0502020204030204" pitchFamily="34" charset="0"/>
              </a:rPr>
              <a:t> nay, </a:t>
            </a:r>
            <a:r>
              <a:rPr lang="en-US" dirty="0" err="1" smtClean="0">
                <a:solidFill>
                  <a:schemeClr val="bg1"/>
                </a:solidFill>
                <a:latin typeface="Arial" panose="020B0604020202020204" pitchFamily="34" charset="0"/>
                <a:ea typeface="Calibri" panose="020F0502020204030204" pitchFamily="34" charset="0"/>
              </a:rPr>
              <a:t>l</a:t>
            </a:r>
            <a:r>
              <a:rPr lang="en-US" sz="1800" dirty="0" err="1" smtClean="0">
                <a:solidFill>
                  <a:schemeClr val="bg1"/>
                </a:solidFill>
                <a:effectLst/>
                <a:latin typeface="Arial" panose="020B0604020202020204" pitchFamily="34" charset="0"/>
                <a:ea typeface="Calibri" panose="020F0502020204030204" pitchFamily="34" charset="0"/>
              </a:rPr>
              <a:t>àng</a:t>
            </a:r>
            <a:r>
              <a:rPr lang="en-US" sz="1800" dirty="0" smtClean="0">
                <a:solidFill>
                  <a:schemeClr val="bg1"/>
                </a:solidFill>
                <a:effectLst/>
                <a:latin typeface="Arial" panose="020B0604020202020204" pitchFamily="34" charset="0"/>
                <a:ea typeface="Calibri" panose="020F0502020204030204" pitchFamily="34" charset="0"/>
              </a:rPr>
              <a:t> </a:t>
            </a:r>
            <a:r>
              <a:rPr lang="en-US" sz="1800" dirty="0" err="1">
                <a:solidFill>
                  <a:schemeClr val="bg1"/>
                </a:solidFill>
                <a:effectLst/>
                <a:latin typeface="Arial" panose="020B0604020202020204" pitchFamily="34" charset="0"/>
                <a:ea typeface="Calibri" panose="020F0502020204030204" pitchFamily="34" charset="0"/>
              </a:rPr>
              <a:t>nghề</a:t>
            </a:r>
            <a:r>
              <a:rPr lang="en-US" sz="1800" dirty="0">
                <a:solidFill>
                  <a:schemeClr val="bg1"/>
                </a:solidFill>
                <a:effectLst/>
                <a:latin typeface="Arial" panose="020B0604020202020204" pitchFamily="34" charset="0"/>
                <a:ea typeface="Calibri" panose="020F0502020204030204" pitchFamily="34" charset="0"/>
              </a:rPr>
              <a:t> </a:t>
            </a:r>
            <a:r>
              <a:rPr lang="en-US" sz="1800" dirty="0" smtClean="0">
                <a:solidFill>
                  <a:schemeClr val="bg1"/>
                </a:solidFill>
                <a:effectLst/>
                <a:latin typeface="Arial" panose="020B0604020202020204" pitchFamily="34" charset="0"/>
                <a:ea typeface="Calibri" panose="020F0502020204030204" pitchFamily="34" charset="0"/>
              </a:rPr>
              <a:t> </a:t>
            </a:r>
            <a:r>
              <a:rPr lang="en-US" sz="1800" dirty="0" err="1">
                <a:solidFill>
                  <a:schemeClr val="bg1"/>
                </a:solidFill>
                <a:effectLst/>
                <a:latin typeface="Arial" panose="020B0604020202020204" pitchFamily="34" charset="0"/>
                <a:ea typeface="Calibri" panose="020F0502020204030204" pitchFamily="34" charset="0"/>
              </a:rPr>
              <a:t>được</a:t>
            </a:r>
            <a:r>
              <a:rPr lang="en-US" sz="1800" dirty="0">
                <a:solidFill>
                  <a:schemeClr val="bg1"/>
                </a:solidFill>
                <a:effectLst/>
                <a:latin typeface="Arial" panose="020B0604020202020204" pitchFamily="34" charset="0"/>
                <a:ea typeface="Calibri" panose="020F0502020204030204" pitchFamily="34" charset="0"/>
              </a:rPr>
              <a:t> chia </a:t>
            </a:r>
            <a:r>
              <a:rPr lang="en-US" sz="1800" dirty="0" err="1">
                <a:solidFill>
                  <a:schemeClr val="bg1"/>
                </a:solidFill>
                <a:effectLst/>
                <a:latin typeface="Arial" panose="020B0604020202020204" pitchFamily="34" charset="0"/>
                <a:ea typeface="Calibri" panose="020F0502020204030204" pitchFamily="34" charset="0"/>
              </a:rPr>
              <a:t>ra</a:t>
            </a:r>
            <a:r>
              <a:rPr lang="en-US" sz="1800" dirty="0">
                <a:solidFill>
                  <a:schemeClr val="bg1"/>
                </a:solidFill>
                <a:effectLst/>
                <a:latin typeface="Arial" panose="020B0604020202020204" pitchFamily="34" charset="0"/>
                <a:ea typeface="Calibri" panose="020F0502020204030204" pitchFamily="34" charset="0"/>
              </a:rPr>
              <a:t> </a:t>
            </a:r>
            <a:r>
              <a:rPr lang="en-US" sz="1800" dirty="0" smtClean="0">
                <a:solidFill>
                  <a:schemeClr val="bg1"/>
                </a:solidFill>
                <a:effectLst/>
                <a:latin typeface="Arial" panose="020B0604020202020204" pitchFamily="34" charset="0"/>
                <a:ea typeface="Calibri" panose="020F0502020204030204" pitchFamily="34" charset="0"/>
              </a:rPr>
              <a:t>7 </a:t>
            </a:r>
            <a:r>
              <a:rPr lang="en-US" sz="1800" dirty="0" err="1">
                <a:solidFill>
                  <a:schemeClr val="bg1"/>
                </a:solidFill>
                <a:effectLst/>
                <a:latin typeface="Arial" panose="020B0604020202020204" pitchFamily="34" charset="0"/>
                <a:ea typeface="Calibri" panose="020F0502020204030204" pitchFamily="34" charset="0"/>
              </a:rPr>
              <a:t>nhóm</a:t>
            </a:r>
            <a:r>
              <a:rPr lang="en-US" sz="1800" dirty="0">
                <a:solidFill>
                  <a:schemeClr val="bg1"/>
                </a:solidFill>
                <a:effectLst/>
                <a:latin typeface="Arial" panose="020B0604020202020204" pitchFamily="34" charset="0"/>
                <a:ea typeface="Calibri" panose="020F0502020204030204" pitchFamily="34" charset="0"/>
              </a:rPr>
              <a:t> </a:t>
            </a:r>
            <a:r>
              <a:rPr lang="en-US" sz="1800" dirty="0" err="1">
                <a:solidFill>
                  <a:schemeClr val="bg1"/>
                </a:solidFill>
                <a:effectLst/>
                <a:latin typeface="Arial" panose="020B0604020202020204" pitchFamily="34" charset="0"/>
                <a:ea typeface="Calibri" panose="020F0502020204030204" pitchFamily="34" charset="0"/>
              </a:rPr>
              <a:t>gồm</a:t>
            </a:r>
            <a:r>
              <a:rPr lang="en-US" sz="1800" dirty="0">
                <a:solidFill>
                  <a:schemeClr val="bg1"/>
                </a:solidFill>
                <a:effectLst/>
                <a:latin typeface="Arial" panose="020B0604020202020204" pitchFamily="34" charset="0"/>
                <a:ea typeface="Calibri" panose="020F0502020204030204" pitchFamily="34" charset="0"/>
              </a:rPr>
              <a:t>:</a:t>
            </a:r>
            <a:endParaRPr lang="en-US" dirty="0">
              <a:solidFill>
                <a:schemeClr val="bg1"/>
              </a:solidFill>
            </a:endParaRPr>
          </a:p>
        </p:txBody>
      </p:sp>
      <p:sp>
        <p:nvSpPr>
          <p:cNvPr id="19" name="TextBox 18">
            <a:extLst>
              <a:ext uri="{FF2B5EF4-FFF2-40B4-BE49-F238E27FC236}">
                <a16:creationId xmlns:a16="http://schemas.microsoft.com/office/drawing/2014/main" id="{4320526D-390A-90AC-9C45-7766C4A1B3A6}"/>
              </a:ext>
            </a:extLst>
          </p:cNvPr>
          <p:cNvSpPr txBox="1"/>
          <p:nvPr/>
        </p:nvSpPr>
        <p:spPr>
          <a:xfrm>
            <a:off x="4345680" y="261902"/>
            <a:ext cx="3444057" cy="523220"/>
          </a:xfrm>
          <a:prstGeom prst="rect">
            <a:avLst/>
          </a:prstGeom>
          <a:noFill/>
          <a:scene3d>
            <a:camera prst="orthographicFront"/>
            <a:lightRig rig="threePt" dir="t"/>
          </a:scene3d>
          <a:sp3d>
            <a:bevelT prst="relaxedInset"/>
          </a:sp3d>
        </p:spPr>
        <p:txBody>
          <a:bodyPr wrap="square" rtlCol="0">
            <a:spAutoFit/>
          </a:bodyPr>
          <a:lstStyle/>
          <a:p>
            <a:r>
              <a:rPr lang="en-US" sz="1400" dirty="0" err="1">
                <a:solidFill>
                  <a:schemeClr val="bg1"/>
                </a:solidFill>
                <a:effectLst/>
                <a:latin typeface="Arial" panose="020B0604020202020204" pitchFamily="34" charset="0"/>
                <a:ea typeface="Calibri" panose="020F0502020204030204" pitchFamily="34" charset="0"/>
              </a:rPr>
              <a:t>Làng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nghề</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chế</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biến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bảo</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quản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nông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lâm</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thủy</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sản</a:t>
            </a:r>
            <a:endParaRPr lang="en-US" sz="1400" dirty="0">
              <a:solidFill>
                <a:schemeClr val="bg1"/>
              </a:solidFill>
            </a:endParaRPr>
          </a:p>
        </p:txBody>
      </p:sp>
      <p:sp>
        <p:nvSpPr>
          <p:cNvPr id="20" name="TextBox 19">
            <a:extLst>
              <a:ext uri="{FF2B5EF4-FFF2-40B4-BE49-F238E27FC236}">
                <a16:creationId xmlns:a16="http://schemas.microsoft.com/office/drawing/2014/main" id="{68AE91C4-2197-4B71-3F89-16D1F101C9DA}"/>
              </a:ext>
            </a:extLst>
          </p:cNvPr>
          <p:cNvSpPr txBox="1"/>
          <p:nvPr/>
        </p:nvSpPr>
        <p:spPr>
          <a:xfrm>
            <a:off x="4403173" y="1104320"/>
            <a:ext cx="3464136" cy="523220"/>
          </a:xfrm>
          <a:prstGeom prst="rect">
            <a:avLst/>
          </a:prstGeom>
          <a:noFill/>
          <a:scene3d>
            <a:camera prst="orthographicFront"/>
            <a:lightRig rig="threePt" dir="t"/>
          </a:scene3d>
          <a:sp3d>
            <a:bevelT prst="relaxedInset"/>
          </a:sp3d>
        </p:spPr>
        <p:txBody>
          <a:bodyPr wrap="square" rtlCol="0">
            <a:spAutoFit/>
          </a:bodyPr>
          <a:lstStyle/>
          <a:p>
            <a:r>
              <a:rPr lang="en-US" sz="1400" dirty="0" err="1">
                <a:solidFill>
                  <a:schemeClr val="bg1"/>
                </a:solidFill>
                <a:effectLst/>
                <a:latin typeface="Arial" panose="020B0604020202020204" pitchFamily="34" charset="0"/>
                <a:ea typeface="Calibri" panose="020F0502020204030204" pitchFamily="34" charset="0"/>
              </a:rPr>
              <a:t>Làng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nghề</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hàng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thủ</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công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mỹ</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nghệ</a:t>
            </a:r>
            <a:endParaRPr lang="en-US" sz="1400" dirty="0">
              <a:solidFill>
                <a:schemeClr val="bg1"/>
              </a:solidFill>
            </a:endParaRPr>
          </a:p>
        </p:txBody>
      </p:sp>
      <p:sp>
        <p:nvSpPr>
          <p:cNvPr id="21" name="TextBox 20">
            <a:extLst>
              <a:ext uri="{FF2B5EF4-FFF2-40B4-BE49-F238E27FC236}">
                <a16:creationId xmlns:a16="http://schemas.microsoft.com/office/drawing/2014/main" id="{432C8847-AB83-AE81-B06D-576463678AC5}"/>
              </a:ext>
            </a:extLst>
          </p:cNvPr>
          <p:cNvSpPr txBox="1"/>
          <p:nvPr/>
        </p:nvSpPr>
        <p:spPr>
          <a:xfrm>
            <a:off x="4291838" y="1966576"/>
            <a:ext cx="3390216" cy="738664"/>
          </a:xfrm>
          <a:prstGeom prst="rect">
            <a:avLst/>
          </a:prstGeom>
          <a:noFill/>
          <a:scene3d>
            <a:camera prst="orthographicFront"/>
            <a:lightRig rig="threePt" dir="t"/>
          </a:scene3d>
          <a:sp3d>
            <a:bevelT prst="relaxedInset"/>
          </a:sp3d>
        </p:spPr>
        <p:txBody>
          <a:bodyPr wrap="square" rtlCol="0">
            <a:spAutoFit/>
          </a:bodyPr>
          <a:lstStyle/>
          <a:p>
            <a:pPr algn="ctr"/>
            <a:r>
              <a:rPr lang="en-US" sz="1400" dirty="0" err="1">
                <a:solidFill>
                  <a:schemeClr val="bg1"/>
                </a:solidFill>
                <a:effectLst/>
                <a:latin typeface="Arial" panose="020B0604020202020204" pitchFamily="34" charset="0"/>
                <a:ea typeface="Calibri" panose="020F0502020204030204" pitchFamily="34" charset="0"/>
              </a:rPr>
              <a:t>Làng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nghề</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xử</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lý</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chế</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biến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nguyên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vật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liệu</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phục</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vụ</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ngành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nghề</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nông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thôn</a:t>
            </a:r>
            <a:endParaRPr lang="en-US" sz="1400" dirty="0">
              <a:solidFill>
                <a:schemeClr val="bg1"/>
              </a:solidFill>
            </a:endParaRPr>
          </a:p>
        </p:txBody>
      </p:sp>
      <p:sp>
        <p:nvSpPr>
          <p:cNvPr id="22" name="TextBox 21">
            <a:extLst>
              <a:ext uri="{FF2B5EF4-FFF2-40B4-BE49-F238E27FC236}">
                <a16:creationId xmlns:a16="http://schemas.microsoft.com/office/drawing/2014/main" id="{1A8FAC36-4BB1-DBAA-ED09-15B68DB27238}"/>
              </a:ext>
            </a:extLst>
          </p:cNvPr>
          <p:cNvSpPr txBox="1"/>
          <p:nvPr/>
        </p:nvSpPr>
        <p:spPr>
          <a:xfrm>
            <a:off x="4140352" y="3167128"/>
            <a:ext cx="3541702" cy="738664"/>
          </a:xfrm>
          <a:prstGeom prst="rect">
            <a:avLst/>
          </a:prstGeom>
          <a:noFill/>
          <a:scene3d>
            <a:camera prst="orthographicFront"/>
            <a:lightRig rig="threePt" dir="t"/>
          </a:scene3d>
          <a:sp3d>
            <a:bevelT prst="relaxedInset"/>
          </a:sp3d>
        </p:spPr>
        <p:txBody>
          <a:bodyPr wrap="square" rtlCol="0">
            <a:spAutoFit/>
          </a:bodyPr>
          <a:lstStyle/>
          <a:p>
            <a:pPr algn="ctr"/>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đồ</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gỗ</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mây</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tre</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đan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gốm</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sứ</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thủy</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tinh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dệt</a:t>
            </a:r>
            <a:r>
              <a:rPr lang="en-US" sz="1400" dirty="0">
                <a:solidFill>
                  <a:schemeClr val="bg1"/>
                </a:solidFill>
                <a:effectLst/>
                <a:latin typeface="Arial" panose="020B0604020202020204" pitchFamily="34" charset="0"/>
                <a:ea typeface="Calibri" panose="020F0502020204030204" pitchFamily="34" charset="0"/>
              </a:rPr>
              <a:t> may, </a:t>
            </a:r>
            <a:r>
              <a:rPr lang="en-US" sz="1400" dirty="0" err="1">
                <a:solidFill>
                  <a:schemeClr val="bg1"/>
                </a:solidFill>
                <a:effectLst/>
                <a:latin typeface="Arial" panose="020B0604020202020204" pitchFamily="34" charset="0"/>
                <a:ea typeface="Calibri" panose="020F0502020204030204" pitchFamily="34" charset="0"/>
              </a:rPr>
              <a:t>sợi</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thêu</a:t>
            </a:r>
            <a:r>
              <a:rPr lang="en-US" sz="1400" dirty="0">
                <a:solidFill>
                  <a:schemeClr val="bg1"/>
                </a:solidFill>
                <a:effectLst/>
                <a:latin typeface="Arial" panose="020B0604020202020204" pitchFamily="34" charset="0"/>
                <a:ea typeface="Calibri" panose="020F0502020204030204" pitchFamily="34" charset="0"/>
              </a:rPr>
              <a:t> ren, </a:t>
            </a:r>
            <a:r>
              <a:rPr lang="en-US" sz="1400" dirty="0" err="1">
                <a:solidFill>
                  <a:schemeClr val="bg1"/>
                </a:solidFill>
                <a:effectLst/>
                <a:latin typeface="Arial" panose="020B0604020202020204" pitchFamily="34" charset="0"/>
                <a:ea typeface="Calibri" panose="020F0502020204030204" pitchFamily="34" charset="0"/>
              </a:rPr>
              <a:t>đan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lát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cơ</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khí</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nhỏ</a:t>
            </a:r>
            <a:endParaRPr lang="en-US" sz="1400" dirty="0">
              <a:solidFill>
                <a:schemeClr val="bg1"/>
              </a:solidFill>
            </a:endParaRPr>
          </a:p>
        </p:txBody>
      </p:sp>
      <p:sp>
        <p:nvSpPr>
          <p:cNvPr id="23" name="TextBox 22">
            <a:extLst>
              <a:ext uri="{FF2B5EF4-FFF2-40B4-BE49-F238E27FC236}">
                <a16:creationId xmlns:a16="http://schemas.microsoft.com/office/drawing/2014/main" id="{642239B5-82A4-DE56-FEB3-F088DEC26938}"/>
              </a:ext>
            </a:extLst>
          </p:cNvPr>
          <p:cNvSpPr txBox="1"/>
          <p:nvPr/>
        </p:nvSpPr>
        <p:spPr>
          <a:xfrm>
            <a:off x="4199669" y="4457391"/>
            <a:ext cx="3411205" cy="307777"/>
          </a:xfrm>
          <a:prstGeom prst="rect">
            <a:avLst/>
          </a:prstGeom>
          <a:noFill/>
          <a:scene3d>
            <a:camera prst="orthographicFront"/>
            <a:lightRig rig="threePt" dir="t"/>
          </a:scene3d>
          <a:sp3d>
            <a:bevelT prst="relaxedInset"/>
          </a:sp3d>
        </p:spPr>
        <p:txBody>
          <a:bodyPr wrap="square" rtlCol="0">
            <a:spAutoFit/>
          </a:bodyPr>
          <a:lstStyle/>
          <a:p>
            <a:pPr algn="ctr"/>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và</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kinh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doanh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sinh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vật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cảnh</a:t>
            </a:r>
            <a:endParaRPr lang="en-US" sz="1400" dirty="0">
              <a:solidFill>
                <a:schemeClr val="bg1"/>
              </a:solidFill>
            </a:endParaRPr>
          </a:p>
        </p:txBody>
      </p:sp>
      <p:sp>
        <p:nvSpPr>
          <p:cNvPr id="24" name="TextBox 23">
            <a:extLst>
              <a:ext uri="{FF2B5EF4-FFF2-40B4-BE49-F238E27FC236}">
                <a16:creationId xmlns:a16="http://schemas.microsoft.com/office/drawing/2014/main" id="{FBAD2760-7A84-D600-B87A-D7F3BB536C56}"/>
              </a:ext>
            </a:extLst>
          </p:cNvPr>
          <p:cNvSpPr txBox="1"/>
          <p:nvPr/>
        </p:nvSpPr>
        <p:spPr>
          <a:xfrm>
            <a:off x="5267837" y="5318959"/>
            <a:ext cx="1438217" cy="307777"/>
          </a:xfrm>
          <a:prstGeom prst="rect">
            <a:avLst/>
          </a:prstGeom>
          <a:noFill/>
          <a:scene3d>
            <a:camera prst="orthographicFront"/>
            <a:lightRig rig="threePt" dir="t"/>
          </a:scene3d>
          <a:sp3d>
            <a:bevelT prst="relaxedInset"/>
          </a:sp3d>
        </p:spPr>
        <p:txBody>
          <a:bodyPr wrap="square" rtlCol="0">
            <a:spAutoFit/>
          </a:bodyPr>
          <a:lstStyle/>
          <a:p>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muối</a:t>
            </a:r>
            <a:endParaRPr lang="en-US" sz="1400" dirty="0">
              <a:solidFill>
                <a:schemeClr val="bg1"/>
              </a:solidFill>
            </a:endParaRPr>
          </a:p>
        </p:txBody>
      </p:sp>
      <p:sp>
        <p:nvSpPr>
          <p:cNvPr id="25" name="TextBox 24">
            <a:extLst>
              <a:ext uri="{FF2B5EF4-FFF2-40B4-BE49-F238E27FC236}">
                <a16:creationId xmlns:a16="http://schemas.microsoft.com/office/drawing/2014/main" id="{C8B6BD94-2F6D-9C77-45CB-21532767C01D}"/>
              </a:ext>
            </a:extLst>
          </p:cNvPr>
          <p:cNvSpPr txBox="1"/>
          <p:nvPr/>
        </p:nvSpPr>
        <p:spPr>
          <a:xfrm>
            <a:off x="4140352" y="6105728"/>
            <a:ext cx="3470522" cy="523220"/>
          </a:xfrm>
          <a:prstGeom prst="rect">
            <a:avLst/>
          </a:prstGeom>
          <a:noFill/>
          <a:scene3d>
            <a:camera prst="orthographicFront"/>
            <a:lightRig rig="threePt" dir="t"/>
          </a:scene3d>
          <a:sp3d>
            <a:bevelT prst="relaxedInset"/>
          </a:sp3d>
        </p:spPr>
        <p:txBody>
          <a:bodyPr wrap="square" rtlCol="0">
            <a:spAutoFit/>
          </a:bodyPr>
          <a:lstStyle/>
          <a:p>
            <a:pPr algn="ctr"/>
            <a:r>
              <a:rPr lang="en-US" sz="1400" dirty="0" err="1">
                <a:solidFill>
                  <a:schemeClr val="bg1"/>
                </a:solidFill>
                <a:effectLst/>
                <a:latin typeface="Arial" panose="020B0604020202020204" pitchFamily="34" charset="0"/>
                <a:ea typeface="Calibri" panose="020F0502020204030204" pitchFamily="34" charset="0"/>
              </a:rPr>
              <a:t>Các</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dịch</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vụ</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phục</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vụ</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sản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xuất</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đời</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sống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dân</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cư</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nông</a:t>
            </a:r>
            <a:r>
              <a:rPr lang="en-US" sz="1400" dirty="0">
                <a:solidFill>
                  <a:schemeClr val="bg1"/>
                </a:solidFill>
                <a:effectLst/>
                <a:latin typeface="Arial" panose="020B0604020202020204" pitchFamily="34" charset="0"/>
                <a:ea typeface="Calibri" panose="020F0502020204030204" pitchFamily="34" charset="0"/>
              </a:rPr>
              <a:t> </a:t>
            </a:r>
            <a:r>
              <a:rPr lang="en-US" sz="1400" dirty="0" err="1">
                <a:solidFill>
                  <a:schemeClr val="bg1"/>
                </a:solidFill>
                <a:effectLst/>
                <a:latin typeface="Arial" panose="020B0604020202020204" pitchFamily="34" charset="0"/>
                <a:ea typeface="Calibri" panose="020F0502020204030204" pitchFamily="34" charset="0"/>
              </a:rPr>
              <a:t>thôn</a:t>
            </a:r>
            <a:endParaRPr lang="en-US" sz="1400" dirty="0">
              <a:solidFill>
                <a:schemeClr val="bg1"/>
              </a:solidFill>
            </a:endParaRPr>
          </a:p>
        </p:txBody>
      </p:sp>
      <p:cxnSp>
        <p:nvCxnSpPr>
          <p:cNvPr id="29" name="Straight Arrow Connector 28">
            <a:extLst>
              <a:ext uri="{FF2B5EF4-FFF2-40B4-BE49-F238E27FC236}">
                <a16:creationId xmlns:a16="http://schemas.microsoft.com/office/drawing/2014/main" id="{1FF9933A-55A7-B40E-03C6-873054D040B8}"/>
              </a:ext>
            </a:extLst>
          </p:cNvPr>
          <p:cNvCxnSpPr>
            <a:cxnSpLocks/>
            <a:stCxn id="5" idx="3"/>
            <a:endCxn id="4" idx="2"/>
          </p:cNvCxnSpPr>
          <p:nvPr/>
        </p:nvCxnSpPr>
        <p:spPr>
          <a:xfrm flipV="1">
            <a:off x="2852709" y="557583"/>
            <a:ext cx="1287644" cy="2946703"/>
          </a:xfrm>
          <a:prstGeom prst="straightConnector1">
            <a:avLst/>
          </a:prstGeom>
          <a:ln w="38100">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BF3D26-6A78-902E-B5F3-1D0E70F83B1A}"/>
              </a:ext>
            </a:extLst>
          </p:cNvPr>
          <p:cNvCxnSpPr>
            <a:cxnSpLocks/>
            <a:stCxn id="5" idx="3"/>
            <a:endCxn id="12" idx="2"/>
          </p:cNvCxnSpPr>
          <p:nvPr/>
        </p:nvCxnSpPr>
        <p:spPr>
          <a:xfrm flipV="1">
            <a:off x="2852709" y="1398973"/>
            <a:ext cx="1287644" cy="2105313"/>
          </a:xfrm>
          <a:prstGeom prst="straightConnector1">
            <a:avLst/>
          </a:prstGeom>
          <a:ln w="28575">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D938592-1C70-5C92-47EB-F009401A3C55}"/>
              </a:ext>
            </a:extLst>
          </p:cNvPr>
          <p:cNvCxnSpPr>
            <a:cxnSpLocks/>
            <a:stCxn id="5" idx="3"/>
            <a:endCxn id="13" idx="2"/>
          </p:cNvCxnSpPr>
          <p:nvPr/>
        </p:nvCxnSpPr>
        <p:spPr>
          <a:xfrm flipV="1">
            <a:off x="2852709" y="2341731"/>
            <a:ext cx="1287644" cy="1162555"/>
          </a:xfrm>
          <a:prstGeom prst="straightConnector1">
            <a:avLst/>
          </a:prstGeom>
          <a:ln w="28575">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358B6C-6718-97A4-CAB1-76D1396DEDF2}"/>
              </a:ext>
            </a:extLst>
          </p:cNvPr>
          <p:cNvCxnSpPr>
            <a:cxnSpLocks/>
            <a:stCxn id="5" idx="3"/>
            <a:endCxn id="22" idx="1"/>
          </p:cNvCxnSpPr>
          <p:nvPr/>
        </p:nvCxnSpPr>
        <p:spPr>
          <a:xfrm>
            <a:off x="2852709" y="3504286"/>
            <a:ext cx="1287643" cy="32174"/>
          </a:xfrm>
          <a:prstGeom prst="straightConnector1">
            <a:avLst/>
          </a:prstGeom>
          <a:ln w="28575">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649C919-180D-B8E1-FDBB-2A863EE0D39F}"/>
              </a:ext>
            </a:extLst>
          </p:cNvPr>
          <p:cNvCxnSpPr>
            <a:cxnSpLocks/>
            <a:stCxn id="5" idx="3"/>
            <a:endCxn id="15" idx="2"/>
          </p:cNvCxnSpPr>
          <p:nvPr/>
        </p:nvCxnSpPr>
        <p:spPr>
          <a:xfrm>
            <a:off x="2852709" y="3504286"/>
            <a:ext cx="1287643" cy="1116031"/>
          </a:xfrm>
          <a:prstGeom prst="straightConnector1">
            <a:avLst/>
          </a:prstGeom>
          <a:ln w="38100">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0CFD903-F7F2-9371-4D04-0FBC088E7A88}"/>
              </a:ext>
            </a:extLst>
          </p:cNvPr>
          <p:cNvCxnSpPr>
            <a:cxnSpLocks/>
            <a:stCxn id="5" idx="3"/>
            <a:endCxn id="16" idx="2"/>
          </p:cNvCxnSpPr>
          <p:nvPr/>
        </p:nvCxnSpPr>
        <p:spPr>
          <a:xfrm>
            <a:off x="2852709" y="3504286"/>
            <a:ext cx="1287643" cy="1972749"/>
          </a:xfrm>
          <a:prstGeom prst="straightConnector1">
            <a:avLst/>
          </a:prstGeom>
          <a:ln w="28575">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7A261A-1A9A-6084-8444-2B76EA675DCC}"/>
              </a:ext>
            </a:extLst>
          </p:cNvPr>
          <p:cNvCxnSpPr>
            <a:cxnSpLocks/>
            <a:stCxn id="5" idx="3"/>
            <a:endCxn id="25" idx="1"/>
          </p:cNvCxnSpPr>
          <p:nvPr/>
        </p:nvCxnSpPr>
        <p:spPr>
          <a:xfrm>
            <a:off x="2852709" y="3504286"/>
            <a:ext cx="1287643" cy="2863052"/>
          </a:xfrm>
          <a:prstGeom prst="straightConnector1">
            <a:avLst/>
          </a:prstGeom>
          <a:ln w="38100">
            <a:tailEnd type="triangle"/>
          </a:ln>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74206891-6915-39DF-F63A-6862D42D9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5" y="4529683"/>
            <a:ext cx="3175764" cy="18863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prst="relaxedInset"/>
            <a:contourClr>
              <a:srgbClr val="969696"/>
            </a:contourClr>
          </a:sp3d>
        </p:spPr>
      </p:pic>
      <p:pic>
        <p:nvPicPr>
          <p:cNvPr id="57" name="Picture 56">
            <a:extLst>
              <a:ext uri="{FF2B5EF4-FFF2-40B4-BE49-F238E27FC236}">
                <a16:creationId xmlns:a16="http://schemas.microsoft.com/office/drawing/2014/main" id="{12D109A2-EFB7-F22F-7013-58F269DDB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69" y="227008"/>
            <a:ext cx="3175761" cy="18363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prst="relaxedInset"/>
            <a:contourClr>
              <a:srgbClr val="969696"/>
            </a:contourClr>
          </a:sp3d>
        </p:spPr>
      </p:pic>
      <p:pic>
        <p:nvPicPr>
          <p:cNvPr id="59" name="Picture 58">
            <a:extLst>
              <a:ext uri="{FF2B5EF4-FFF2-40B4-BE49-F238E27FC236}">
                <a16:creationId xmlns:a16="http://schemas.microsoft.com/office/drawing/2014/main" id="{B13D36EB-015D-64CA-5184-3F2F586964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2906" y="271268"/>
            <a:ext cx="3608325" cy="2155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3" name="Picture 62">
            <a:extLst>
              <a:ext uri="{FF2B5EF4-FFF2-40B4-BE49-F238E27FC236}">
                <a16:creationId xmlns:a16="http://schemas.microsoft.com/office/drawing/2014/main" id="{FAB696BF-AD18-14B5-8C0A-03A18E7E591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48384" y="4060044"/>
            <a:ext cx="3820948" cy="2355967"/>
          </a:xfrm>
          <a:prstGeom prst="rect">
            <a:avLst/>
          </a:prstGeom>
          <a:ln>
            <a:noFill/>
          </a:ln>
          <a:effectLst>
            <a:softEdge rad="112500"/>
          </a:effectLst>
        </p:spPr>
      </p:pic>
    </p:spTree>
    <p:extLst>
      <p:ext uri="{BB962C8B-B14F-4D97-AF65-F5344CB8AC3E}">
        <p14:creationId xmlns:p14="http://schemas.microsoft.com/office/powerpoint/2010/main" val="15149651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F74CA70-9161-EC0C-2A49-189BF867CD4A}"/>
              </a:ext>
            </a:extLst>
          </p:cNvPr>
          <p:cNvSpPr txBox="1"/>
          <p:nvPr/>
        </p:nvSpPr>
        <p:spPr>
          <a:xfrm>
            <a:off x="2888298" y="3309484"/>
            <a:ext cx="5771123" cy="369332"/>
          </a:xfrm>
          <a:prstGeom prst="rect">
            <a:avLst/>
          </a:prstGeom>
          <a:noFill/>
        </p:spPr>
        <p:txBody>
          <a:bodyPr wrap="square" rtlCol="0">
            <a:spAutoFit/>
          </a:bodyPr>
          <a:lstStyle/>
          <a:p>
            <a:pPr algn="ctr"/>
            <a:r>
              <a:rPr lang="en-US" dirty="0" smtClean="0">
                <a:solidFill>
                  <a:schemeClr val="accent1"/>
                </a:solidFill>
              </a:rPr>
              <a:t>Ô </a:t>
            </a:r>
            <a:r>
              <a:rPr lang="en-US" dirty="0" err="1" smtClean="0">
                <a:solidFill>
                  <a:schemeClr val="accent1"/>
                </a:solidFill>
              </a:rPr>
              <a:t>nhiễm</a:t>
            </a:r>
            <a:r>
              <a:rPr lang="en-US" dirty="0" smtClean="0">
                <a:solidFill>
                  <a:schemeClr val="accent1"/>
                </a:solidFill>
              </a:rPr>
              <a:t> </a:t>
            </a:r>
            <a:r>
              <a:rPr lang="en-US" dirty="0" err="1" smtClean="0">
                <a:solidFill>
                  <a:schemeClr val="accent1"/>
                </a:solidFill>
              </a:rPr>
              <a:t>môi</a:t>
            </a:r>
            <a:r>
              <a:rPr lang="en-US" dirty="0" smtClean="0">
                <a:solidFill>
                  <a:schemeClr val="accent1"/>
                </a:solidFill>
              </a:rPr>
              <a:t> </a:t>
            </a:r>
            <a:r>
              <a:rPr lang="en-US" dirty="0" err="1" smtClean="0">
                <a:solidFill>
                  <a:schemeClr val="accent1"/>
                </a:solidFill>
              </a:rPr>
              <a:t>trường</a:t>
            </a:r>
            <a:r>
              <a:rPr lang="en-US" dirty="0" smtClean="0">
                <a:solidFill>
                  <a:schemeClr val="accent1"/>
                </a:solidFill>
              </a:rPr>
              <a:t> </a:t>
            </a:r>
            <a:r>
              <a:rPr lang="en-US" dirty="0" err="1" smtClean="0">
                <a:solidFill>
                  <a:schemeClr val="accent1"/>
                </a:solidFill>
              </a:rPr>
              <a:t>tại</a:t>
            </a:r>
            <a:r>
              <a:rPr lang="en-US" dirty="0" smtClean="0">
                <a:solidFill>
                  <a:schemeClr val="accent1"/>
                </a:solidFill>
              </a:rPr>
              <a:t> </a:t>
            </a:r>
            <a:r>
              <a:rPr lang="en-US" dirty="0" err="1">
                <a:solidFill>
                  <a:schemeClr val="accent1"/>
                </a:solidFill>
              </a:rPr>
              <a:t>làng</a:t>
            </a:r>
            <a:r>
              <a:rPr lang="en-US" dirty="0">
                <a:solidFill>
                  <a:schemeClr val="accent1"/>
                </a:solidFill>
              </a:rPr>
              <a:t> </a:t>
            </a:r>
            <a:r>
              <a:rPr lang="en-US" dirty="0" err="1">
                <a:solidFill>
                  <a:schemeClr val="accent1"/>
                </a:solidFill>
              </a:rPr>
              <a:t>nghề</a:t>
            </a:r>
            <a:r>
              <a:rPr lang="en-US" dirty="0">
                <a:solidFill>
                  <a:schemeClr val="accent1"/>
                </a:solidFill>
              </a:rPr>
              <a:t> </a:t>
            </a:r>
          </a:p>
        </p:txBody>
      </p:sp>
      <p:pic>
        <p:nvPicPr>
          <p:cNvPr id="1028" name="Picture 4" descr="Tình trạng ô nhiễm môi trường làng nghề (Hà Nội): Báo động đ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48" y="3821312"/>
            <a:ext cx="3836400" cy="2908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Hà Nội tập trung xử lý môi trường 50 làng nghề ô nhiễm nghiêm trọng | Môi  trường | Vietnam+ (VietnamPl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087" y="3821312"/>
            <a:ext cx="3828044" cy="2908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2" name="Picture 8" descr="Nhận diện ô nhiễm làng nghề"/>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303" y="3821312"/>
            <a:ext cx="3691235" cy="29086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4" name="Rectangle: Diagonal Corners Snipped 7">
            <a:extLst>
              <a:ext uri="{FF2B5EF4-FFF2-40B4-BE49-F238E27FC236}">
                <a16:creationId xmlns:a16="http://schemas.microsoft.com/office/drawing/2014/main" id="{CBBFF571-2558-8AE8-BD1A-9EA90FAF2288}"/>
              </a:ext>
            </a:extLst>
          </p:cNvPr>
          <p:cNvSpPr/>
          <p:nvPr/>
        </p:nvSpPr>
        <p:spPr>
          <a:xfrm>
            <a:off x="1028699" y="369277"/>
            <a:ext cx="9680331" cy="2444261"/>
          </a:xfrm>
          <a:prstGeom prst="snip2DiagRec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66875CD-2971-9D42-C47F-14E33FD1EF48}"/>
              </a:ext>
            </a:extLst>
          </p:cNvPr>
          <p:cNvSpPr txBox="1"/>
          <p:nvPr/>
        </p:nvSpPr>
        <p:spPr>
          <a:xfrm>
            <a:off x="1555350" y="577924"/>
            <a:ext cx="8556570" cy="2308324"/>
          </a:xfrm>
          <a:prstGeom prst="rect">
            <a:avLst/>
          </a:prstGeom>
          <a:noFill/>
          <a:scene3d>
            <a:camera prst="orthographicFront"/>
            <a:lightRig rig="threePt" dir="t"/>
          </a:scene3d>
          <a:sp3d>
            <a:bevelT w="152400" h="50800" prst="softRound"/>
          </a:sp3d>
        </p:spPr>
        <p:txBody>
          <a:bodyPr wrap="square" rtlCol="0">
            <a:spAutoFit/>
          </a:bodyPr>
          <a:lstStyle/>
          <a:p>
            <a:pPr marL="0" lvl="1" algn="just"/>
            <a:r>
              <a:rPr lang="en-US" dirty="0" err="1" smtClean="0">
                <a:solidFill>
                  <a:schemeClr val="bg1"/>
                </a:solidFill>
              </a:rPr>
              <a:t>Bên</a:t>
            </a:r>
            <a:r>
              <a:rPr lang="en-US" dirty="0" smtClean="0">
                <a:solidFill>
                  <a:schemeClr val="bg1"/>
                </a:solidFill>
              </a:rPr>
              <a:t> </a:t>
            </a:r>
            <a:r>
              <a:rPr lang="en-US" dirty="0" err="1" smtClean="0">
                <a:solidFill>
                  <a:schemeClr val="bg1"/>
                </a:solidFill>
              </a:rPr>
              <a:t>cạnh</a:t>
            </a:r>
            <a:r>
              <a:rPr lang="en-US" dirty="0" smtClean="0">
                <a:solidFill>
                  <a:schemeClr val="bg1"/>
                </a:solidFill>
              </a:rPr>
              <a:t> </a:t>
            </a:r>
            <a:r>
              <a:rPr lang="en-US" dirty="0" err="1" smtClean="0">
                <a:solidFill>
                  <a:schemeClr val="bg1"/>
                </a:solidFill>
              </a:rPr>
              <a:t>việc</a:t>
            </a:r>
            <a:r>
              <a:rPr lang="en-US" dirty="0" smtClean="0">
                <a:solidFill>
                  <a:schemeClr val="bg1"/>
                </a:solidFill>
              </a:rPr>
              <a:t> </a:t>
            </a:r>
            <a:r>
              <a:rPr lang="en-US" dirty="0" err="1">
                <a:solidFill>
                  <a:schemeClr val="bg1"/>
                </a:solidFill>
              </a:rPr>
              <a:t>làng</a:t>
            </a:r>
            <a:r>
              <a:rPr lang="en-US" dirty="0">
                <a:solidFill>
                  <a:schemeClr val="bg1"/>
                </a:solidFill>
              </a:rPr>
              <a:t> </a:t>
            </a:r>
            <a:r>
              <a:rPr lang="en-US" dirty="0" err="1">
                <a:solidFill>
                  <a:schemeClr val="bg1"/>
                </a:solidFill>
              </a:rPr>
              <a:t>nghề</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xuất</a:t>
            </a:r>
            <a:r>
              <a:rPr lang="en-US" dirty="0">
                <a:solidFill>
                  <a:schemeClr val="bg1"/>
                </a:solidFill>
              </a:rPr>
              <a:t> </a:t>
            </a:r>
            <a:r>
              <a:rPr lang="en-US" dirty="0" err="1">
                <a:solidFill>
                  <a:schemeClr val="bg1"/>
                </a:solidFill>
              </a:rPr>
              <a:t>kinh</a:t>
            </a:r>
            <a:r>
              <a:rPr lang="en-US" dirty="0">
                <a:solidFill>
                  <a:schemeClr val="bg1"/>
                </a:solidFill>
              </a:rPr>
              <a:t> </a:t>
            </a:r>
            <a:r>
              <a:rPr lang="en-US" dirty="0" err="1">
                <a:solidFill>
                  <a:schemeClr val="bg1"/>
                </a:solidFill>
              </a:rPr>
              <a:t>doanh</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rộng</a:t>
            </a:r>
            <a:r>
              <a:rPr lang="en-US" dirty="0">
                <a:solidFill>
                  <a:schemeClr val="bg1"/>
                </a:solidFill>
              </a:rPr>
              <a:t> </a:t>
            </a:r>
            <a:r>
              <a:rPr lang="en-US" dirty="0" err="1">
                <a:solidFill>
                  <a:schemeClr val="bg1"/>
                </a:solidFill>
              </a:rPr>
              <a:t>thì</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thải</a:t>
            </a:r>
            <a:r>
              <a:rPr lang="en-US" dirty="0">
                <a:solidFill>
                  <a:schemeClr val="bg1"/>
                </a:solidFill>
              </a:rPr>
              <a:t> </a:t>
            </a:r>
            <a:r>
              <a:rPr lang="en-US" dirty="0" err="1">
                <a:solidFill>
                  <a:schemeClr val="bg1"/>
                </a:solidFill>
              </a:rPr>
              <a:t>gây</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sinh</a:t>
            </a:r>
            <a:r>
              <a:rPr lang="en-US" dirty="0">
                <a:solidFill>
                  <a:schemeClr val="bg1"/>
                </a:solidFill>
              </a:rPr>
              <a:t> </a:t>
            </a:r>
            <a:r>
              <a:rPr lang="en-US" dirty="0" err="1">
                <a:solidFill>
                  <a:schemeClr val="bg1"/>
                </a:solidFill>
              </a:rPr>
              <a:t>càng</a:t>
            </a:r>
            <a:r>
              <a:rPr lang="en-US" dirty="0">
                <a:solidFill>
                  <a:schemeClr val="bg1"/>
                </a:solidFill>
              </a:rPr>
              <a:t> </a:t>
            </a:r>
            <a:r>
              <a:rPr lang="en-US" dirty="0" err="1">
                <a:solidFill>
                  <a:schemeClr val="bg1"/>
                </a:solidFill>
              </a:rPr>
              <a:t>nhiều</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khi</a:t>
            </a:r>
            <a:r>
              <a:rPr lang="en-US" dirty="0">
                <a:solidFill>
                  <a:schemeClr val="bg1"/>
                </a:solidFill>
              </a:rPr>
              <a:t> </a:t>
            </a:r>
            <a:r>
              <a:rPr lang="en-US" dirty="0" err="1">
                <a:solidFill>
                  <a:schemeClr val="bg1"/>
                </a:solidFill>
              </a:rPr>
              <a:t>đó</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quản</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xử</a:t>
            </a:r>
            <a:r>
              <a:rPr lang="en-US" dirty="0">
                <a:solidFill>
                  <a:schemeClr val="bg1"/>
                </a:solidFill>
              </a:rPr>
              <a:t> </a:t>
            </a:r>
            <a:r>
              <a:rPr lang="en-US" dirty="0" err="1">
                <a:solidFill>
                  <a:schemeClr val="bg1"/>
                </a:solidFill>
              </a:rPr>
              <a:t>lý</a:t>
            </a:r>
            <a:r>
              <a:rPr lang="en-US" dirty="0">
                <a:solidFill>
                  <a:schemeClr val="bg1"/>
                </a:solidFill>
              </a:rPr>
              <a:t> </a:t>
            </a:r>
            <a:r>
              <a:rPr lang="en-US" dirty="0" err="1">
                <a:solidFill>
                  <a:schemeClr val="bg1"/>
                </a:solidFill>
              </a:rPr>
              <a:t>chất</a:t>
            </a:r>
            <a:r>
              <a:rPr lang="en-US" dirty="0">
                <a:solidFill>
                  <a:schemeClr val="bg1"/>
                </a:solidFill>
              </a:rPr>
              <a:t> </a:t>
            </a:r>
            <a:r>
              <a:rPr lang="en-US" dirty="0" err="1">
                <a:solidFill>
                  <a:schemeClr val="bg1"/>
                </a:solidFill>
              </a:rPr>
              <a:t>thải</a:t>
            </a:r>
            <a:r>
              <a:rPr lang="en-US" dirty="0">
                <a:solidFill>
                  <a:schemeClr val="bg1"/>
                </a:solidFill>
              </a:rPr>
              <a:t> </a:t>
            </a:r>
            <a:r>
              <a:rPr lang="en-US" dirty="0" err="1">
                <a:solidFill>
                  <a:schemeClr val="bg1"/>
                </a:solidFill>
              </a:rPr>
              <a:t>chưa</a:t>
            </a:r>
            <a:r>
              <a:rPr lang="en-US" dirty="0">
                <a:solidFill>
                  <a:schemeClr val="bg1"/>
                </a:solidFill>
              </a:rPr>
              <a:t> </a:t>
            </a:r>
            <a:r>
              <a:rPr lang="en-US" dirty="0" err="1">
                <a:solidFill>
                  <a:schemeClr val="bg1"/>
                </a:solidFill>
              </a:rPr>
              <a:t>được</a:t>
            </a:r>
            <a:r>
              <a:rPr lang="en-US" dirty="0">
                <a:solidFill>
                  <a:schemeClr val="bg1"/>
                </a:solidFill>
              </a:rPr>
              <a:t> </a:t>
            </a:r>
            <a:r>
              <a:rPr lang="en-US" dirty="0" err="1">
                <a:solidFill>
                  <a:schemeClr val="bg1"/>
                </a:solidFill>
              </a:rPr>
              <a:t>chú</a:t>
            </a:r>
            <a:r>
              <a:rPr lang="en-US" dirty="0">
                <a:solidFill>
                  <a:schemeClr val="bg1"/>
                </a:solidFill>
              </a:rPr>
              <a:t> </a:t>
            </a:r>
            <a:r>
              <a:rPr lang="en-US" dirty="0" err="1">
                <a:solidFill>
                  <a:schemeClr val="bg1"/>
                </a:solidFill>
              </a:rPr>
              <a:t>trọng</a:t>
            </a:r>
            <a:r>
              <a:rPr lang="en-US" dirty="0">
                <a:solidFill>
                  <a:schemeClr val="bg1"/>
                </a:solidFill>
              </a:rPr>
              <a:t> </a:t>
            </a:r>
            <a:r>
              <a:rPr lang="en-US" dirty="0" err="1">
                <a:solidFill>
                  <a:schemeClr val="bg1"/>
                </a:solidFill>
              </a:rPr>
              <a:t>giải</a:t>
            </a:r>
            <a:r>
              <a:rPr lang="en-US" dirty="0">
                <a:solidFill>
                  <a:schemeClr val="bg1"/>
                </a:solidFill>
              </a:rPr>
              <a:t> </a:t>
            </a:r>
            <a:r>
              <a:rPr lang="en-US" dirty="0" err="1">
                <a:solidFill>
                  <a:schemeClr val="bg1"/>
                </a:solidFill>
              </a:rPr>
              <a:t>quyết</a:t>
            </a:r>
            <a:r>
              <a:rPr lang="en-US" dirty="0">
                <a:solidFill>
                  <a:schemeClr val="bg1"/>
                </a:solidFill>
              </a:rPr>
              <a:t> </a:t>
            </a:r>
            <a:r>
              <a:rPr lang="en-US" dirty="0" err="1">
                <a:solidFill>
                  <a:schemeClr val="bg1"/>
                </a:solidFill>
              </a:rPr>
              <a:t>nên</a:t>
            </a:r>
            <a:r>
              <a:rPr lang="en-US" dirty="0">
                <a:solidFill>
                  <a:schemeClr val="bg1"/>
                </a:solidFill>
              </a:rPr>
              <a:t> </a:t>
            </a:r>
            <a:r>
              <a:rPr lang="en-US" dirty="0" err="1">
                <a:solidFill>
                  <a:schemeClr val="bg1"/>
                </a:solidFill>
              </a:rPr>
              <a:t>tình</a:t>
            </a:r>
            <a:r>
              <a:rPr lang="en-US" dirty="0">
                <a:solidFill>
                  <a:schemeClr val="bg1"/>
                </a:solidFill>
              </a:rPr>
              <a:t> </a:t>
            </a:r>
            <a:r>
              <a:rPr lang="en-US" dirty="0" err="1">
                <a:solidFill>
                  <a:schemeClr val="bg1"/>
                </a:solidFill>
              </a:rPr>
              <a:t>trạng</a:t>
            </a:r>
            <a:r>
              <a:rPr lang="en-US" dirty="0">
                <a:solidFill>
                  <a:schemeClr val="bg1"/>
                </a:solidFill>
              </a:rPr>
              <a:t> ô </a:t>
            </a:r>
            <a:r>
              <a:rPr lang="en-US" dirty="0" err="1">
                <a:solidFill>
                  <a:schemeClr val="bg1"/>
                </a:solidFill>
              </a:rPr>
              <a:t>nhiễm</a:t>
            </a:r>
            <a:r>
              <a:rPr lang="en-US" dirty="0">
                <a:solidFill>
                  <a:schemeClr val="bg1"/>
                </a:solidFill>
              </a:rPr>
              <a:t> </a:t>
            </a:r>
            <a:r>
              <a:rPr lang="en-US" dirty="0" err="1">
                <a:solidFill>
                  <a:schemeClr val="bg1"/>
                </a:solidFill>
              </a:rPr>
              <a:t>môi</a:t>
            </a:r>
            <a:r>
              <a:rPr lang="en-US" dirty="0">
                <a:solidFill>
                  <a:schemeClr val="bg1"/>
                </a:solidFill>
              </a:rPr>
              <a:t> </a:t>
            </a:r>
            <a:r>
              <a:rPr lang="en-US" dirty="0" err="1">
                <a:solidFill>
                  <a:schemeClr val="bg1"/>
                </a:solidFill>
              </a:rPr>
              <a:t>trường</a:t>
            </a:r>
            <a:r>
              <a:rPr lang="en-US" dirty="0">
                <a:solidFill>
                  <a:schemeClr val="bg1"/>
                </a:solidFill>
              </a:rPr>
              <a:t> (ÔNMT) </a:t>
            </a:r>
            <a:r>
              <a:rPr lang="en-US" dirty="0" err="1">
                <a:solidFill>
                  <a:schemeClr val="bg1"/>
                </a:solidFill>
              </a:rPr>
              <a:t>ngày</a:t>
            </a:r>
            <a:r>
              <a:rPr lang="en-US" dirty="0">
                <a:solidFill>
                  <a:schemeClr val="bg1"/>
                </a:solidFill>
              </a:rPr>
              <a:t> </a:t>
            </a:r>
            <a:r>
              <a:rPr lang="en-US" dirty="0" err="1">
                <a:solidFill>
                  <a:schemeClr val="bg1"/>
                </a:solidFill>
              </a:rPr>
              <a:t>càng</a:t>
            </a:r>
            <a:r>
              <a:rPr lang="en-US" dirty="0">
                <a:solidFill>
                  <a:schemeClr val="bg1"/>
                </a:solidFill>
              </a:rPr>
              <a:t> </a:t>
            </a:r>
            <a:r>
              <a:rPr lang="en-US" dirty="0" err="1">
                <a:solidFill>
                  <a:schemeClr val="bg1"/>
                </a:solidFill>
              </a:rPr>
              <a:t>gia</a:t>
            </a:r>
            <a:r>
              <a:rPr lang="en-US" dirty="0">
                <a:solidFill>
                  <a:schemeClr val="bg1"/>
                </a:solidFill>
              </a:rPr>
              <a:t> </a:t>
            </a:r>
            <a:r>
              <a:rPr lang="en-US" dirty="0" err="1">
                <a:solidFill>
                  <a:schemeClr val="bg1"/>
                </a:solidFill>
              </a:rPr>
              <a:t>tăng</a:t>
            </a:r>
            <a:r>
              <a:rPr lang="en-US" dirty="0">
                <a:solidFill>
                  <a:schemeClr val="bg1"/>
                </a:solidFill>
              </a:rPr>
              <a:t>. </a:t>
            </a:r>
            <a:r>
              <a:rPr lang="en-US" dirty="0" err="1">
                <a:solidFill>
                  <a:schemeClr val="bg1"/>
                </a:solidFill>
              </a:rPr>
              <a:t>Vì</a:t>
            </a:r>
            <a:r>
              <a:rPr lang="en-US" dirty="0">
                <a:solidFill>
                  <a:schemeClr val="bg1"/>
                </a:solidFill>
              </a:rPr>
              <a:t> </a:t>
            </a:r>
            <a:r>
              <a:rPr lang="en-US" dirty="0" err="1">
                <a:solidFill>
                  <a:schemeClr val="bg1"/>
                </a:solidFill>
              </a:rPr>
              <a:t>vây</a:t>
            </a:r>
            <a:r>
              <a:rPr lang="en-US" dirty="0">
                <a:solidFill>
                  <a:schemeClr val="bg1"/>
                </a:solidFill>
              </a:rPr>
              <a:t>, </a:t>
            </a:r>
            <a:r>
              <a:rPr lang="en-US" dirty="0" err="1">
                <a:solidFill>
                  <a:schemeClr val="bg1"/>
                </a:solidFill>
              </a:rPr>
              <a:t>mục</a:t>
            </a:r>
            <a:r>
              <a:rPr lang="en-US" dirty="0">
                <a:solidFill>
                  <a:schemeClr val="bg1"/>
                </a:solidFill>
              </a:rPr>
              <a:t> </a:t>
            </a:r>
            <a:r>
              <a:rPr lang="en-US" dirty="0" err="1">
                <a:solidFill>
                  <a:schemeClr val="bg1"/>
                </a:solidFill>
              </a:rPr>
              <a:t>tiêu</a:t>
            </a:r>
            <a:r>
              <a:rPr lang="en-US" dirty="0">
                <a:solidFill>
                  <a:schemeClr val="bg1"/>
                </a:solidFill>
              </a:rPr>
              <a:t> </a:t>
            </a:r>
            <a:r>
              <a:rPr lang="en-US" dirty="0" err="1">
                <a:solidFill>
                  <a:schemeClr val="bg1"/>
                </a:solidFill>
              </a:rPr>
              <a:t>giải</a:t>
            </a:r>
            <a:r>
              <a:rPr lang="en-US" dirty="0">
                <a:solidFill>
                  <a:schemeClr val="bg1"/>
                </a:solidFill>
              </a:rPr>
              <a:t> </a:t>
            </a:r>
            <a:r>
              <a:rPr lang="en-US" dirty="0" err="1">
                <a:solidFill>
                  <a:schemeClr val="bg1"/>
                </a:solidFill>
              </a:rPr>
              <a:t>quyết</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bách</a:t>
            </a:r>
            <a:r>
              <a:rPr lang="en-US" dirty="0">
                <a:solidFill>
                  <a:schemeClr val="bg1"/>
                </a:solidFill>
              </a:rPr>
              <a:t> </a:t>
            </a:r>
            <a:r>
              <a:rPr lang="en-US" dirty="0" err="1">
                <a:solidFill>
                  <a:schemeClr val="bg1"/>
                </a:solidFill>
              </a:rPr>
              <a:t>tình</a:t>
            </a:r>
            <a:r>
              <a:rPr lang="en-US" dirty="0">
                <a:solidFill>
                  <a:schemeClr val="bg1"/>
                </a:solidFill>
              </a:rPr>
              <a:t> </a:t>
            </a:r>
            <a:r>
              <a:rPr lang="en-US" dirty="0" err="1">
                <a:solidFill>
                  <a:schemeClr val="bg1"/>
                </a:solidFill>
              </a:rPr>
              <a:t>trạng</a:t>
            </a:r>
            <a:r>
              <a:rPr lang="en-US" dirty="0">
                <a:solidFill>
                  <a:schemeClr val="bg1"/>
                </a:solidFill>
              </a:rPr>
              <a:t> ÔNMT </a:t>
            </a:r>
            <a:r>
              <a:rPr lang="en-US" dirty="0" err="1">
                <a:solidFill>
                  <a:schemeClr val="bg1"/>
                </a:solidFill>
              </a:rPr>
              <a:t>trong</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làng</a:t>
            </a:r>
            <a:r>
              <a:rPr lang="en-US" dirty="0">
                <a:solidFill>
                  <a:schemeClr val="bg1"/>
                </a:solidFill>
              </a:rPr>
              <a:t> </a:t>
            </a:r>
            <a:r>
              <a:rPr lang="en-US" dirty="0" err="1">
                <a:solidFill>
                  <a:schemeClr val="bg1"/>
                </a:solidFill>
              </a:rPr>
              <a:t>nghề</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vùng</a:t>
            </a:r>
            <a:r>
              <a:rPr lang="en-US" dirty="0">
                <a:solidFill>
                  <a:schemeClr val="bg1"/>
                </a:solidFill>
              </a:rPr>
              <a:t> </a:t>
            </a:r>
            <a:r>
              <a:rPr lang="en-US" dirty="0" err="1">
                <a:solidFill>
                  <a:schemeClr val="bg1"/>
                </a:solidFill>
              </a:rPr>
              <a:t>lân</a:t>
            </a:r>
            <a:r>
              <a:rPr lang="en-US" dirty="0">
                <a:solidFill>
                  <a:schemeClr val="bg1"/>
                </a:solidFill>
              </a:rPr>
              <a:t> </a:t>
            </a:r>
            <a:r>
              <a:rPr lang="en-US" dirty="0" err="1">
                <a:solidFill>
                  <a:schemeClr val="bg1"/>
                </a:solidFill>
              </a:rPr>
              <a:t>cận</a:t>
            </a:r>
            <a:r>
              <a:rPr lang="en-US" dirty="0">
                <a:solidFill>
                  <a:schemeClr val="bg1"/>
                </a:solidFill>
              </a:rPr>
              <a:t> </a:t>
            </a:r>
            <a:r>
              <a:rPr lang="en-US" dirty="0" err="1">
                <a:solidFill>
                  <a:schemeClr val="bg1"/>
                </a:solidFill>
              </a:rPr>
              <a:t>nhằm</a:t>
            </a:r>
            <a:r>
              <a:rPr lang="en-US" dirty="0">
                <a:solidFill>
                  <a:schemeClr val="bg1"/>
                </a:solidFill>
              </a:rPr>
              <a:t> </a:t>
            </a:r>
            <a:r>
              <a:rPr lang="en-US" dirty="0" err="1">
                <a:solidFill>
                  <a:schemeClr val="bg1"/>
                </a:solidFill>
              </a:rPr>
              <a:t>đảm</a:t>
            </a:r>
            <a:r>
              <a:rPr lang="en-US" dirty="0">
                <a:solidFill>
                  <a:schemeClr val="bg1"/>
                </a:solidFill>
              </a:rPr>
              <a:t> </a:t>
            </a:r>
            <a:r>
              <a:rPr lang="en-US" dirty="0" err="1">
                <a:solidFill>
                  <a:schemeClr val="bg1"/>
                </a:solidFill>
              </a:rPr>
              <a:t>bảo</a:t>
            </a:r>
            <a:r>
              <a:rPr lang="en-US" dirty="0">
                <a:solidFill>
                  <a:schemeClr val="bg1"/>
                </a:solidFill>
              </a:rPr>
              <a:t> </a:t>
            </a:r>
            <a:r>
              <a:rPr lang="en-US" dirty="0" err="1">
                <a:solidFill>
                  <a:schemeClr val="bg1"/>
                </a:solidFill>
              </a:rPr>
              <a:t>phát</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làng</a:t>
            </a:r>
            <a:r>
              <a:rPr lang="en-US" dirty="0">
                <a:solidFill>
                  <a:schemeClr val="bg1"/>
                </a:solidFill>
              </a:rPr>
              <a:t> </a:t>
            </a:r>
            <a:r>
              <a:rPr lang="en-US" dirty="0" err="1">
                <a:solidFill>
                  <a:schemeClr val="bg1"/>
                </a:solidFill>
              </a:rPr>
              <a:t>nghề</a:t>
            </a:r>
            <a:r>
              <a:rPr lang="en-US" dirty="0">
                <a:solidFill>
                  <a:schemeClr val="bg1"/>
                </a:solidFill>
              </a:rPr>
              <a:t> </a:t>
            </a:r>
            <a:r>
              <a:rPr lang="en-US" dirty="0" err="1">
                <a:solidFill>
                  <a:schemeClr val="bg1"/>
                </a:solidFill>
              </a:rPr>
              <a:t>theo</a:t>
            </a:r>
            <a:r>
              <a:rPr lang="en-US" dirty="0">
                <a:solidFill>
                  <a:schemeClr val="bg1"/>
                </a:solidFill>
              </a:rPr>
              <a:t> </a:t>
            </a:r>
            <a:r>
              <a:rPr lang="en-US" dirty="0" err="1">
                <a:solidFill>
                  <a:schemeClr val="bg1"/>
                </a:solidFill>
              </a:rPr>
              <a:t>hướng</a:t>
            </a:r>
            <a:r>
              <a:rPr lang="en-US" dirty="0">
                <a:solidFill>
                  <a:schemeClr val="bg1"/>
                </a:solidFill>
              </a:rPr>
              <a:t> </a:t>
            </a:r>
            <a:r>
              <a:rPr lang="en-US" dirty="0" err="1">
                <a:solidFill>
                  <a:schemeClr val="bg1"/>
                </a:solidFill>
              </a:rPr>
              <a:t>bền</a:t>
            </a:r>
            <a:r>
              <a:rPr lang="en-US" dirty="0">
                <a:solidFill>
                  <a:schemeClr val="bg1"/>
                </a:solidFill>
              </a:rPr>
              <a:t> </a:t>
            </a:r>
            <a:r>
              <a:rPr lang="en-US" dirty="0" err="1">
                <a:solidFill>
                  <a:schemeClr val="bg1"/>
                </a:solidFill>
              </a:rPr>
              <a:t>vững</a:t>
            </a:r>
            <a:r>
              <a:rPr lang="en-US" dirty="0">
                <a:solidFill>
                  <a:schemeClr val="bg1"/>
                </a:solidFill>
              </a:rPr>
              <a:t> </a:t>
            </a:r>
            <a:r>
              <a:rPr lang="en-US" dirty="0" err="1">
                <a:solidFill>
                  <a:schemeClr val="bg1"/>
                </a:solidFill>
              </a:rPr>
              <a:t>đang</a:t>
            </a:r>
            <a:r>
              <a:rPr lang="en-US" dirty="0">
                <a:solidFill>
                  <a:schemeClr val="bg1"/>
                </a:solidFill>
              </a:rPr>
              <a:t> </a:t>
            </a:r>
            <a:r>
              <a:rPr lang="en-US" dirty="0" err="1">
                <a:solidFill>
                  <a:schemeClr val="bg1"/>
                </a:solidFill>
              </a:rPr>
              <a:t>trở</a:t>
            </a:r>
            <a:r>
              <a:rPr lang="en-US" dirty="0">
                <a:solidFill>
                  <a:schemeClr val="bg1"/>
                </a:solidFill>
              </a:rPr>
              <a:t> </a:t>
            </a:r>
            <a:r>
              <a:rPr lang="en-US" dirty="0" err="1">
                <a:solidFill>
                  <a:schemeClr val="bg1"/>
                </a:solidFill>
              </a:rPr>
              <a:t>thành</a:t>
            </a:r>
            <a:r>
              <a:rPr lang="en-US" dirty="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cấp</a:t>
            </a:r>
            <a:r>
              <a:rPr lang="en-US" dirty="0">
                <a:solidFill>
                  <a:schemeClr val="bg1"/>
                </a:solidFill>
              </a:rPr>
              <a:t> </a:t>
            </a:r>
            <a:r>
              <a:rPr lang="en-US" dirty="0" err="1">
                <a:solidFill>
                  <a:schemeClr val="bg1"/>
                </a:solidFill>
              </a:rPr>
              <a:t>thiết</a:t>
            </a:r>
            <a:r>
              <a:rPr lang="en-US" dirty="0">
                <a:solidFill>
                  <a:schemeClr val="bg1"/>
                </a:solidFill>
              </a:rPr>
              <a:t> </a:t>
            </a:r>
            <a:r>
              <a:rPr lang="en-US" dirty="0" err="1">
                <a:solidFill>
                  <a:schemeClr val="bg1"/>
                </a:solidFill>
              </a:rPr>
              <a:t>và</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thách</a:t>
            </a:r>
            <a:r>
              <a:rPr lang="en-US" dirty="0">
                <a:solidFill>
                  <a:schemeClr val="bg1"/>
                </a:solidFill>
              </a:rPr>
              <a:t> </a:t>
            </a:r>
            <a:r>
              <a:rPr lang="en-US" dirty="0" err="1">
                <a:solidFill>
                  <a:schemeClr val="bg1"/>
                </a:solidFill>
              </a:rPr>
              <a:t>thức</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a:solidFill>
                  <a:schemeClr val="bg1"/>
                </a:solidFill>
              </a:rPr>
              <a:t>hóa</a:t>
            </a:r>
            <a:r>
              <a:rPr lang="en-US" dirty="0">
                <a:solidFill>
                  <a:schemeClr val="bg1"/>
                </a:solidFill>
              </a:rPr>
              <a:t>, </a:t>
            </a:r>
            <a:r>
              <a:rPr lang="en-US" dirty="0" err="1">
                <a:solidFill>
                  <a:schemeClr val="bg1"/>
                </a:solidFill>
              </a:rPr>
              <a:t>hiện</a:t>
            </a:r>
            <a:r>
              <a:rPr lang="en-US" dirty="0">
                <a:solidFill>
                  <a:schemeClr val="bg1"/>
                </a:solidFill>
              </a:rPr>
              <a:t> </a:t>
            </a:r>
            <a:r>
              <a:rPr lang="en-US" dirty="0" err="1">
                <a:solidFill>
                  <a:schemeClr val="bg1"/>
                </a:solidFill>
              </a:rPr>
              <a:t>đại</a:t>
            </a:r>
            <a:r>
              <a:rPr lang="en-US" dirty="0">
                <a:solidFill>
                  <a:schemeClr val="bg1"/>
                </a:solidFill>
              </a:rPr>
              <a:t> </a:t>
            </a:r>
            <a:r>
              <a:rPr lang="en-US" dirty="0" err="1">
                <a:solidFill>
                  <a:schemeClr val="bg1"/>
                </a:solidFill>
              </a:rPr>
              <a:t>hóa</a:t>
            </a:r>
            <a:r>
              <a:rPr lang="en-US" dirty="0">
                <a:solidFill>
                  <a:schemeClr val="bg1"/>
                </a:solidFill>
              </a:rPr>
              <a:t> </a:t>
            </a:r>
            <a:r>
              <a:rPr lang="en-US" dirty="0" err="1">
                <a:solidFill>
                  <a:schemeClr val="bg1"/>
                </a:solidFill>
              </a:rPr>
              <a:t>khu</a:t>
            </a:r>
            <a:r>
              <a:rPr lang="en-US" dirty="0">
                <a:solidFill>
                  <a:schemeClr val="bg1"/>
                </a:solidFill>
              </a:rPr>
              <a:t> </a:t>
            </a:r>
            <a:r>
              <a:rPr lang="en-US" dirty="0" err="1">
                <a:solidFill>
                  <a:schemeClr val="bg1"/>
                </a:solidFill>
              </a:rPr>
              <a:t>vưc</a:t>
            </a:r>
            <a:r>
              <a:rPr lang="en-US" dirty="0">
                <a:solidFill>
                  <a:schemeClr val="bg1"/>
                </a:solidFill>
              </a:rPr>
              <a:t> </a:t>
            </a:r>
            <a:r>
              <a:rPr lang="en-US" dirty="0" err="1">
                <a:solidFill>
                  <a:schemeClr val="bg1"/>
                </a:solidFill>
              </a:rPr>
              <a:t>nông</a:t>
            </a:r>
            <a:r>
              <a:rPr lang="en-US" dirty="0">
                <a:solidFill>
                  <a:schemeClr val="bg1"/>
                </a:solidFill>
              </a:rPr>
              <a:t> </a:t>
            </a:r>
            <a:r>
              <a:rPr lang="en-US" dirty="0" err="1">
                <a:solidFill>
                  <a:schemeClr val="bg1"/>
                </a:solidFill>
              </a:rPr>
              <a:t>thôn</a:t>
            </a:r>
            <a:r>
              <a:rPr lang="en-US" dirty="0">
                <a:solidFill>
                  <a:schemeClr val="bg1"/>
                </a:solidFill>
              </a:rPr>
              <a:t>.</a:t>
            </a:r>
            <a:endParaRPr lang="en-US" sz="1400" dirty="0">
              <a:solidFill>
                <a:schemeClr val="bg1"/>
              </a:solidFill>
            </a:endParaRPr>
          </a:p>
          <a:p>
            <a:pPr algn="just"/>
            <a:endParaRPr lang="en-US" dirty="0"/>
          </a:p>
        </p:txBody>
      </p:sp>
    </p:spTree>
    <p:extLst>
      <p:ext uri="{BB962C8B-B14F-4D97-AF65-F5344CB8AC3E}">
        <p14:creationId xmlns:p14="http://schemas.microsoft.com/office/powerpoint/2010/main" val="34961583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3FF2A2B2-2865-40A2-5CCA-0F3DA02A98A8}"/>
              </a:ext>
            </a:extLst>
          </p:cNvPr>
          <p:cNvSpPr/>
          <p:nvPr/>
        </p:nvSpPr>
        <p:spPr>
          <a:xfrm>
            <a:off x="974628" y="295675"/>
            <a:ext cx="3418597" cy="810366"/>
          </a:xfrm>
          <a:prstGeom prst="homePlate">
            <a:avLst/>
          </a:prstGeom>
          <a:solidFill>
            <a:schemeClr val="accent2">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F24F69E-2B4B-0A95-E6AA-102210EA605E}"/>
              </a:ext>
            </a:extLst>
          </p:cNvPr>
          <p:cNvSpPr txBox="1"/>
          <p:nvPr/>
        </p:nvSpPr>
        <p:spPr>
          <a:xfrm>
            <a:off x="1059877" y="516192"/>
            <a:ext cx="2572776" cy="369332"/>
          </a:xfrm>
          <a:prstGeom prst="rect">
            <a:avLst/>
          </a:prstGeom>
          <a:noFill/>
          <a:scene3d>
            <a:camera prst="orthographicFront"/>
            <a:lightRig rig="threePt" dir="t"/>
          </a:scene3d>
          <a:sp3d>
            <a:bevelT w="152400" h="50800" prst="softRound"/>
          </a:sp3d>
        </p:spPr>
        <p:txBody>
          <a:bodyPr wrap="square" rtlCol="0">
            <a:spAutoFit/>
          </a:bodyPr>
          <a:lstStyle/>
          <a:p>
            <a:r>
              <a:rPr lang="en-US" b="1" dirty="0">
                <a:solidFill>
                  <a:schemeClr val="bg1"/>
                </a:solidFill>
              </a:rPr>
              <a:t>II. </a:t>
            </a:r>
            <a:r>
              <a:rPr lang="en-US" b="1" dirty="0" err="1" smtClean="0">
                <a:solidFill>
                  <a:schemeClr val="bg1"/>
                </a:solidFill>
              </a:rPr>
              <a:t>Nội</a:t>
            </a:r>
            <a:r>
              <a:rPr lang="en-US" b="1" dirty="0" smtClean="0">
                <a:solidFill>
                  <a:schemeClr val="bg1"/>
                </a:solidFill>
              </a:rPr>
              <a:t> dung </a:t>
            </a:r>
            <a:r>
              <a:rPr lang="en-US" b="1" dirty="0" err="1" smtClean="0">
                <a:solidFill>
                  <a:schemeClr val="bg1"/>
                </a:solidFill>
              </a:rPr>
              <a:t>thảo</a:t>
            </a:r>
            <a:r>
              <a:rPr lang="en-US" b="1" dirty="0" smtClean="0">
                <a:solidFill>
                  <a:schemeClr val="bg1"/>
                </a:solidFill>
              </a:rPr>
              <a:t> </a:t>
            </a:r>
            <a:r>
              <a:rPr lang="en-US" b="1" dirty="0" err="1" smtClean="0">
                <a:solidFill>
                  <a:schemeClr val="bg1"/>
                </a:solidFill>
              </a:rPr>
              <a:t>luận</a:t>
            </a:r>
            <a:endParaRPr lang="en-US" b="1" dirty="0">
              <a:solidFill>
                <a:schemeClr val="bg1"/>
              </a:solidFill>
            </a:endParaRPr>
          </a:p>
        </p:txBody>
      </p:sp>
      <p:sp>
        <p:nvSpPr>
          <p:cNvPr id="6" name="Rectangle: Rounded Corners 5">
            <a:extLst>
              <a:ext uri="{FF2B5EF4-FFF2-40B4-BE49-F238E27FC236}">
                <a16:creationId xmlns:a16="http://schemas.microsoft.com/office/drawing/2014/main" id="{971A43F4-2754-2510-FADE-176A91DE3F97}"/>
              </a:ext>
            </a:extLst>
          </p:cNvPr>
          <p:cNvSpPr/>
          <p:nvPr/>
        </p:nvSpPr>
        <p:spPr>
          <a:xfrm>
            <a:off x="1013777" y="1881689"/>
            <a:ext cx="3663076" cy="549461"/>
          </a:xfrm>
          <a:prstGeom prst="roundRect">
            <a:avLst/>
          </a:prstGeom>
          <a:solidFill>
            <a:srgbClr val="7030A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4C54836-4B00-8684-2210-82DBD135F81C}"/>
              </a:ext>
            </a:extLst>
          </p:cNvPr>
          <p:cNvSpPr txBox="1"/>
          <p:nvPr/>
        </p:nvSpPr>
        <p:spPr>
          <a:xfrm>
            <a:off x="622775" y="1995843"/>
            <a:ext cx="3418597" cy="322845"/>
          </a:xfrm>
          <a:prstGeom prst="rect">
            <a:avLst/>
          </a:prstGeom>
          <a:noFill/>
          <a:scene3d>
            <a:camera prst="orthographicFront"/>
            <a:lightRig rig="threePt" dir="t"/>
          </a:scene3d>
          <a:sp3d>
            <a:bevelT w="152400" h="50800" prst="softRound"/>
          </a:sp3d>
        </p:spPr>
        <p:txBody>
          <a:bodyPr wrap="square" rtlCol="0">
            <a:spAutoFit/>
          </a:bodyPr>
          <a:lstStyle/>
          <a:p>
            <a:pPr marL="457200">
              <a:lnSpc>
                <a:spcPct val="107000"/>
              </a:lnSpc>
            </a:pPr>
            <a:r>
              <a:rPr lang="en-US" sz="1400" b="1"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1.1.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ÔNMT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làng</a:t>
            </a:r>
            <a:r>
              <a:rPr lang="en-US"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nghề</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Diagonal Corners Snipped 7">
            <a:extLst>
              <a:ext uri="{FF2B5EF4-FFF2-40B4-BE49-F238E27FC236}">
                <a16:creationId xmlns:a16="http://schemas.microsoft.com/office/drawing/2014/main" id="{CBBFF571-2558-8AE8-BD1A-9EA90FAF2288}"/>
              </a:ext>
            </a:extLst>
          </p:cNvPr>
          <p:cNvSpPr/>
          <p:nvPr/>
        </p:nvSpPr>
        <p:spPr>
          <a:xfrm>
            <a:off x="1013777" y="2558563"/>
            <a:ext cx="6617945" cy="1935844"/>
          </a:xfrm>
          <a:prstGeom prst="snip2DiagRec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D03847B-C91C-3348-7862-A94A3CDF8A0D}"/>
              </a:ext>
            </a:extLst>
          </p:cNvPr>
          <p:cNvSpPr txBox="1"/>
          <p:nvPr/>
        </p:nvSpPr>
        <p:spPr>
          <a:xfrm>
            <a:off x="1360031" y="2787821"/>
            <a:ext cx="5925435" cy="1477328"/>
          </a:xfrm>
          <a:prstGeom prst="rect">
            <a:avLst/>
          </a:prstGeom>
          <a:noFill/>
          <a:scene3d>
            <a:camera prst="orthographicFront"/>
            <a:lightRig rig="threePt" dir="t"/>
          </a:scene3d>
          <a:sp3d>
            <a:bevelT w="152400" h="50800" prst="softRound"/>
          </a:sp3d>
        </p:spPr>
        <p:txBody>
          <a:bodyPr wrap="square" rtlCol="0">
            <a:spAutoFit/>
          </a:bodyPr>
          <a:lstStyle/>
          <a:p>
            <a:pPr algn="just"/>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ÔNMT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phạm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vi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xã</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hộ</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sở</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sức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khỏe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đồng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sống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bg1"/>
              </a:solidFill>
            </a:endParaRPr>
          </a:p>
        </p:txBody>
      </p:sp>
      <p:pic>
        <p:nvPicPr>
          <p:cNvPr id="11" name="Picture 10">
            <a:extLst>
              <a:ext uri="{FF2B5EF4-FFF2-40B4-BE49-F238E27FC236}">
                <a16:creationId xmlns:a16="http://schemas.microsoft.com/office/drawing/2014/main" id="{49C02832-B093-422A-A3EC-51E0AD3B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544" y="1348088"/>
            <a:ext cx="3980279" cy="22600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2" name="Rectangle: Diagonal Corners Snipped 11">
            <a:extLst>
              <a:ext uri="{FF2B5EF4-FFF2-40B4-BE49-F238E27FC236}">
                <a16:creationId xmlns:a16="http://schemas.microsoft.com/office/drawing/2014/main" id="{6B6617B0-0C46-A126-FB6F-8692F9EB4FCD}"/>
              </a:ext>
            </a:extLst>
          </p:cNvPr>
          <p:cNvSpPr/>
          <p:nvPr/>
        </p:nvSpPr>
        <p:spPr>
          <a:xfrm flipV="1">
            <a:off x="974628" y="4607714"/>
            <a:ext cx="6592442" cy="2051380"/>
          </a:xfrm>
          <a:prstGeom prst="snip2DiagRect">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38CD785-A25B-32C1-A02A-FC23E6025E9F}"/>
              </a:ext>
            </a:extLst>
          </p:cNvPr>
          <p:cNvSpPr txBox="1"/>
          <p:nvPr/>
        </p:nvSpPr>
        <p:spPr>
          <a:xfrm flipH="1">
            <a:off x="974628" y="4859690"/>
            <a:ext cx="6367947" cy="1559529"/>
          </a:xfrm>
          <a:prstGeom prst="rect">
            <a:avLst/>
          </a:prstGeom>
          <a:noFill/>
          <a:scene3d>
            <a:camera prst="orthographicFront"/>
            <a:lightRig rig="threePt" dir="t"/>
          </a:scene3d>
          <a:sp3d>
            <a:bevelT w="152400" h="50800" prst="softRound"/>
          </a:sp3d>
        </p:spPr>
        <p:txBody>
          <a:bodyPr wrap="square" rtlCol="0">
            <a:spAutoFit/>
          </a:bodyPr>
          <a:lstStyle/>
          <a:p>
            <a:pPr marL="457200" algn="just">
              <a:lnSpc>
                <a:spcPct val="107000"/>
              </a:lnSpc>
              <a:spcAft>
                <a:spcPts val="800"/>
              </a:spcAft>
            </a:pPr>
            <a:r>
              <a:rPr lang="en-US" sz="1800" dirty="0" smtClean="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ÔNMT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làng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đậm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nét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thù</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xuất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ngành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nghề</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sản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phẩm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gây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đất</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nước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khu</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vực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tán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thải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nhiễm</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9F026067-97F7-6C08-B4C0-6D3B8884A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544" y="4256276"/>
            <a:ext cx="3980279" cy="21629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 name="Rectangle: Rounded Corners 5">
            <a:extLst>
              <a:ext uri="{FF2B5EF4-FFF2-40B4-BE49-F238E27FC236}">
                <a16:creationId xmlns:a16="http://schemas.microsoft.com/office/drawing/2014/main" id="{971A43F4-2754-2510-FADE-176A91DE3F97}"/>
              </a:ext>
            </a:extLst>
          </p:cNvPr>
          <p:cNvSpPr/>
          <p:nvPr/>
        </p:nvSpPr>
        <p:spPr>
          <a:xfrm>
            <a:off x="1013777" y="1233454"/>
            <a:ext cx="3663076" cy="549461"/>
          </a:xfrm>
          <a:prstGeom prst="roundRect">
            <a:avLst/>
          </a:prstGeom>
          <a:solidFill>
            <a:schemeClr val="accent1"/>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4C54836-4B00-8684-2210-82DBD135F81C}"/>
              </a:ext>
            </a:extLst>
          </p:cNvPr>
          <p:cNvSpPr txBox="1"/>
          <p:nvPr/>
        </p:nvSpPr>
        <p:spPr>
          <a:xfrm>
            <a:off x="622775" y="1358017"/>
            <a:ext cx="2903772" cy="322845"/>
          </a:xfrm>
          <a:prstGeom prst="rect">
            <a:avLst/>
          </a:prstGeom>
          <a:noFill/>
          <a:scene3d>
            <a:camera prst="orthographicFront"/>
            <a:lightRig rig="threePt" dir="t"/>
          </a:scene3d>
          <a:sp3d>
            <a:bevelT w="152400" h="50800" prst="softRound"/>
          </a:sp3d>
        </p:spPr>
        <p:txBody>
          <a:bodyPr wrap="square" rtlCol="0">
            <a:spAutoFit/>
          </a:bodyPr>
          <a:lstStyle/>
          <a:p>
            <a:pPr marL="457200">
              <a:lnSpc>
                <a:spcPct val="107000"/>
              </a:lnSpc>
            </a:pPr>
            <a:r>
              <a:rPr lang="en-US" sz="1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1. ÔNMT </a:t>
            </a:r>
            <a:r>
              <a:rPr lang="en-US" sz="1400" b="1" dirty="0" err="1"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tại</a:t>
            </a:r>
            <a:r>
              <a:rPr lang="en-US" sz="1400" b="1"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làng</a:t>
            </a:r>
            <a:r>
              <a:rPr lang="en-US" sz="1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14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nghề</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8011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07D83A4-6A22-B8D5-FB0D-84ABB7060EDF}"/>
              </a:ext>
            </a:extLst>
          </p:cNvPr>
          <p:cNvSpPr/>
          <p:nvPr/>
        </p:nvSpPr>
        <p:spPr>
          <a:xfrm>
            <a:off x="810368" y="692329"/>
            <a:ext cx="3668552" cy="54946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1842A2-54D6-9AA6-AF37-A5FD11605DAB}"/>
              </a:ext>
            </a:extLst>
          </p:cNvPr>
          <p:cNvSpPr txBox="1"/>
          <p:nvPr/>
        </p:nvSpPr>
        <p:spPr>
          <a:xfrm>
            <a:off x="1171747" y="807348"/>
            <a:ext cx="3027922" cy="307777"/>
          </a:xfrm>
          <a:prstGeom prst="rect">
            <a:avLst/>
          </a:prstGeom>
          <a:noFill/>
        </p:spPr>
        <p:txBody>
          <a:bodyPr wrap="square" rtlCol="0">
            <a:spAutoFit/>
          </a:bodyPr>
          <a:lstStyle/>
          <a:p>
            <a:pPr algn="ctr"/>
            <a:r>
              <a:rPr lang="en-US" sz="1400" b="1" dirty="0" smtClean="0">
                <a:solidFill>
                  <a:schemeClr val="bg1"/>
                </a:solidFill>
              </a:rPr>
              <a:t>1.2</a:t>
            </a:r>
            <a:r>
              <a:rPr lang="en-US" sz="1400" b="1" dirty="0">
                <a:solidFill>
                  <a:schemeClr val="bg1"/>
                </a:solidFill>
              </a:rPr>
              <a:t>. </a:t>
            </a:r>
            <a:r>
              <a:rPr lang="en-US" sz="1400" b="1" dirty="0" err="1">
                <a:solidFill>
                  <a:schemeClr val="bg1"/>
                </a:solidFill>
              </a:rPr>
              <a:t>Hiện</a:t>
            </a:r>
            <a:r>
              <a:rPr lang="en-US" sz="1400" b="1" dirty="0">
                <a:solidFill>
                  <a:schemeClr val="bg1"/>
                </a:solidFill>
              </a:rPr>
              <a:t> </a:t>
            </a:r>
            <a:r>
              <a:rPr lang="en-US" sz="1400" b="1" dirty="0" err="1">
                <a:solidFill>
                  <a:schemeClr val="bg1"/>
                </a:solidFill>
              </a:rPr>
              <a:t>trạng</a:t>
            </a:r>
            <a:r>
              <a:rPr lang="en-US" sz="1400" b="1" dirty="0">
                <a:solidFill>
                  <a:schemeClr val="bg1"/>
                </a:solidFill>
              </a:rPr>
              <a:t> ô </a:t>
            </a:r>
            <a:r>
              <a:rPr lang="en-US" sz="1400" b="1" dirty="0" err="1">
                <a:solidFill>
                  <a:schemeClr val="bg1"/>
                </a:solidFill>
              </a:rPr>
              <a:t>nhiễm</a:t>
            </a:r>
            <a:r>
              <a:rPr lang="en-US" sz="1400" b="1" dirty="0">
                <a:solidFill>
                  <a:schemeClr val="bg1"/>
                </a:solidFill>
              </a:rPr>
              <a:t> </a:t>
            </a:r>
            <a:r>
              <a:rPr lang="en-US" sz="1400" b="1" dirty="0" err="1">
                <a:solidFill>
                  <a:schemeClr val="bg1"/>
                </a:solidFill>
              </a:rPr>
              <a:t>môi</a:t>
            </a:r>
            <a:r>
              <a:rPr lang="en-US" sz="1400" b="1" dirty="0">
                <a:solidFill>
                  <a:schemeClr val="bg1"/>
                </a:solidFill>
              </a:rPr>
              <a:t> </a:t>
            </a:r>
            <a:r>
              <a:rPr lang="en-US" sz="1400" b="1" dirty="0" err="1">
                <a:solidFill>
                  <a:schemeClr val="bg1"/>
                </a:solidFill>
              </a:rPr>
              <a:t>trường</a:t>
            </a:r>
            <a:endParaRPr lang="en-US" sz="1400" b="1" dirty="0">
              <a:solidFill>
                <a:schemeClr val="bg1"/>
              </a:solidFill>
            </a:endParaRPr>
          </a:p>
        </p:txBody>
      </p:sp>
      <p:sp>
        <p:nvSpPr>
          <p:cNvPr id="6" name="Rectangle: Single Corner Snipped 5">
            <a:extLst>
              <a:ext uri="{FF2B5EF4-FFF2-40B4-BE49-F238E27FC236}">
                <a16:creationId xmlns:a16="http://schemas.microsoft.com/office/drawing/2014/main" id="{96E50219-7908-5322-7470-EC80BF1F3073}"/>
              </a:ext>
            </a:extLst>
          </p:cNvPr>
          <p:cNvSpPr/>
          <p:nvPr/>
        </p:nvSpPr>
        <p:spPr>
          <a:xfrm>
            <a:off x="810368" y="1685439"/>
            <a:ext cx="6399324" cy="2042344"/>
          </a:xfrm>
          <a:prstGeom prst="snip1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B83A95-E3A9-FDB1-06F4-784937ACBC86}"/>
              </a:ext>
            </a:extLst>
          </p:cNvPr>
          <p:cNvSpPr txBox="1"/>
          <p:nvPr/>
        </p:nvSpPr>
        <p:spPr>
          <a:xfrm>
            <a:off x="941777" y="1932029"/>
            <a:ext cx="6137979" cy="1600438"/>
          </a:xfrm>
          <a:prstGeom prst="rect">
            <a:avLst/>
          </a:prstGeom>
          <a:noFill/>
        </p:spPr>
        <p:txBody>
          <a:bodyPr wrap="square" rtlCol="0">
            <a:spAutoFit/>
          </a:bodyPr>
          <a:lstStyle/>
          <a:p>
            <a:pPr algn="just"/>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Tình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tại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tỉnh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đang</a:t>
            </a:r>
            <a:r>
              <a:rPr lang="en-US" sz="1400" spc="25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rất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nghiêm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trọng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khu</a:t>
            </a: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vực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phía</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Bắc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Bắc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Trung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Bộ</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Nội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Bắc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Ninh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Quảng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Nam,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Nam…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Vấn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môi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trường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đang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đối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mặt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giới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hạn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phạm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vi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còn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ảnh</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hưởng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đến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cộng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đồng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dân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cư</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vùng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lân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Hiện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nay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hầu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hết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Việt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Nam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đều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môi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trường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trừ</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sản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xuất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dùng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nguyên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liệu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gây</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thêu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may...</a:t>
            </a:r>
            <a:endParaRPr lang="en-US" sz="1400" dirty="0">
              <a:solidFill>
                <a:schemeClr val="bg1"/>
              </a:solidFill>
            </a:endParaRPr>
          </a:p>
        </p:txBody>
      </p:sp>
      <p:pic>
        <p:nvPicPr>
          <p:cNvPr id="10" name="Picture 9">
            <a:extLst>
              <a:ext uri="{FF2B5EF4-FFF2-40B4-BE49-F238E27FC236}">
                <a16:creationId xmlns:a16="http://schemas.microsoft.com/office/drawing/2014/main" id="{90FFFFFF-0233-1F77-4CAF-0E8A996FF5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054" y="1352436"/>
            <a:ext cx="3836458" cy="2327067"/>
          </a:xfrm>
          <a:prstGeom prst="rect">
            <a:avLst/>
          </a:prstGeom>
          <a:ln>
            <a:noFill/>
          </a:ln>
          <a:effectLst>
            <a:softEdge rad="112500"/>
          </a:effectLst>
        </p:spPr>
      </p:pic>
      <p:sp>
        <p:nvSpPr>
          <p:cNvPr id="11" name="Rectangle: Diagonal Corners Snipped 10">
            <a:extLst>
              <a:ext uri="{FF2B5EF4-FFF2-40B4-BE49-F238E27FC236}">
                <a16:creationId xmlns:a16="http://schemas.microsoft.com/office/drawing/2014/main" id="{E4204259-FA55-94FA-7195-20608A1BD20C}"/>
              </a:ext>
            </a:extLst>
          </p:cNvPr>
          <p:cNvSpPr/>
          <p:nvPr/>
        </p:nvSpPr>
        <p:spPr>
          <a:xfrm flipV="1">
            <a:off x="810368" y="4029930"/>
            <a:ext cx="6399324" cy="1845226"/>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5FAB0AA-4548-15DA-2624-8182275F38EE}"/>
              </a:ext>
            </a:extLst>
          </p:cNvPr>
          <p:cNvSpPr txBox="1"/>
          <p:nvPr/>
        </p:nvSpPr>
        <p:spPr>
          <a:xfrm>
            <a:off x="1064974" y="4367767"/>
            <a:ext cx="6014781" cy="1169551"/>
          </a:xfrm>
          <a:prstGeom prst="rect">
            <a:avLst/>
          </a:prstGeom>
          <a:noFill/>
        </p:spPr>
        <p:txBody>
          <a:bodyPr wrap="square" rtlCol="0">
            <a:spAutoFit/>
          </a:bodyPr>
          <a:lstStyle/>
          <a:p>
            <a:pPr algn="just"/>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Chất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lượng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môi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trường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tại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hầu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hết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đều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đạt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tiêu</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chuẩn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khiến</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người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động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phải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xúc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nguy</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cơ</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gây</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hại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sức</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khỏe</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trong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95%</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bụi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85,9%</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nhiệt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59,6%</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hóa</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chất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khảo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sát</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52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thấy</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46%</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làng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nghề</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môi</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trường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bị</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nặng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ở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cả</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3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dạng</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27%</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vừa</a:t>
            </a:r>
            <a:r>
              <a:rPr lang="en-US" sz="1400" dirty="0" smtClea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27%</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ô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nhiễm</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4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nhẹ</a:t>
            </a:r>
            <a:r>
              <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400" dirty="0">
              <a:solidFill>
                <a:schemeClr val="bg1"/>
              </a:solidFill>
            </a:endParaRPr>
          </a:p>
        </p:txBody>
      </p:sp>
      <p:pic>
        <p:nvPicPr>
          <p:cNvPr id="14" name="Picture 13">
            <a:extLst>
              <a:ext uri="{FF2B5EF4-FFF2-40B4-BE49-F238E27FC236}">
                <a16:creationId xmlns:a16="http://schemas.microsoft.com/office/drawing/2014/main" id="{6FCD1579-C02B-C915-D6D5-042AD9889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0080" y="3931865"/>
            <a:ext cx="3758432" cy="19432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99717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3A7117D4-85CF-6EB0-6313-D35D38D64C20}"/>
              </a:ext>
            </a:extLst>
          </p:cNvPr>
          <p:cNvSpPr/>
          <p:nvPr/>
        </p:nvSpPr>
        <p:spPr>
          <a:xfrm flipV="1">
            <a:off x="706334" y="2759429"/>
            <a:ext cx="2891037" cy="793937"/>
          </a:xfrm>
          <a:prstGeom prst="homePlat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8F8B5EF-D3E9-4100-53FB-041E472AB22B}"/>
              </a:ext>
            </a:extLst>
          </p:cNvPr>
          <p:cNvSpPr txBox="1"/>
          <p:nvPr/>
        </p:nvSpPr>
        <p:spPr>
          <a:xfrm>
            <a:off x="865120" y="2787001"/>
            <a:ext cx="2332541" cy="738792"/>
          </a:xfrm>
          <a:prstGeom prst="rect">
            <a:avLst/>
          </a:prstGeom>
          <a:noFill/>
        </p:spPr>
        <p:txBody>
          <a:bodyPr wrap="square" rtlCol="0">
            <a:spAutoFit/>
          </a:bodyPr>
          <a:lstStyle/>
          <a:p>
            <a:pPr marL="65405" marR="24130" algn="just">
              <a:lnSpc>
                <a:spcPct val="102000"/>
              </a:lnSpc>
              <a:spcBef>
                <a:spcPts val="450"/>
              </a:spcBef>
              <a:spcAft>
                <a:spcPts val="0"/>
              </a:spcAft>
            </a:pPr>
            <a:r>
              <a:rPr lang="vi-VN" sz="1400" spc="-35" dirty="0">
                <a:solidFill>
                  <a:schemeClr val="bg1"/>
                </a:solidFill>
                <a:effectLst/>
                <a:latin typeface="Times New Roman" panose="02020603050405020304" pitchFamily="18" charset="0"/>
                <a:ea typeface="Times New Roman" panose="02020603050405020304" pitchFamily="18" charset="0"/>
              </a:rPr>
              <a:t>Tình trạng </a:t>
            </a:r>
            <a:r>
              <a:rPr lang="vi-VN" sz="1400" dirty="0">
                <a:solidFill>
                  <a:schemeClr val="bg1"/>
                </a:solidFill>
                <a:effectLst/>
                <a:latin typeface="Times New Roman" panose="02020603050405020304" pitchFamily="18" charset="0"/>
                <a:ea typeface="Times New Roman" panose="02020603050405020304" pitchFamily="18" charset="0"/>
              </a:rPr>
              <a:t>ô </a:t>
            </a:r>
            <a:r>
              <a:rPr lang="vi-VN" sz="1400" spc="-35" dirty="0">
                <a:solidFill>
                  <a:schemeClr val="bg1"/>
                </a:solidFill>
                <a:effectLst/>
                <a:latin typeface="Times New Roman" panose="02020603050405020304" pitchFamily="18" charset="0"/>
                <a:ea typeface="Times New Roman" panose="02020603050405020304" pitchFamily="18" charset="0"/>
              </a:rPr>
              <a:t>nhiễm </a:t>
            </a:r>
            <a:r>
              <a:rPr lang="vi-VN" sz="1400" spc="-30" dirty="0">
                <a:solidFill>
                  <a:schemeClr val="bg1"/>
                </a:solidFill>
                <a:effectLst/>
                <a:latin typeface="Times New Roman" panose="02020603050405020304" pitchFamily="18" charset="0"/>
                <a:ea typeface="Times New Roman" panose="02020603050405020304" pitchFamily="18" charset="0"/>
              </a:rPr>
              <a:t>môi </a:t>
            </a:r>
            <a:r>
              <a:rPr lang="vi-VN" sz="1400" spc="-40" dirty="0">
                <a:solidFill>
                  <a:schemeClr val="bg1"/>
                </a:solidFill>
                <a:effectLst/>
                <a:latin typeface="Times New Roman" panose="02020603050405020304" pitchFamily="18" charset="0"/>
                <a:ea typeface="Times New Roman" panose="02020603050405020304" pitchFamily="18" charset="0"/>
              </a:rPr>
              <a:t>trường </a:t>
            </a:r>
            <a:r>
              <a:rPr lang="vi-VN" sz="1400" dirty="0">
                <a:solidFill>
                  <a:schemeClr val="bg1"/>
                </a:solidFill>
                <a:effectLst/>
                <a:latin typeface="Times New Roman" panose="02020603050405020304" pitchFamily="18" charset="0"/>
                <a:ea typeface="Times New Roman" panose="02020603050405020304" pitchFamily="18" charset="0"/>
              </a:rPr>
              <a:t>ở </a:t>
            </a:r>
            <a:r>
              <a:rPr lang="vi-VN" sz="1400" spc="-30" dirty="0">
                <a:solidFill>
                  <a:schemeClr val="bg1"/>
                </a:solidFill>
                <a:effectLst/>
                <a:latin typeface="Times New Roman" panose="02020603050405020304" pitchFamily="18" charset="0"/>
                <a:ea typeface="Times New Roman" panose="02020603050405020304" pitchFamily="18" charset="0"/>
              </a:rPr>
              <a:t>các</a:t>
            </a:r>
            <a:r>
              <a:rPr lang="vi-VN" sz="1400" spc="-210" dirty="0">
                <a:solidFill>
                  <a:schemeClr val="bg1"/>
                </a:solidFill>
                <a:effectLst/>
                <a:latin typeface="Times New Roman" panose="02020603050405020304" pitchFamily="18" charset="0"/>
                <a:ea typeface="Times New Roman" panose="02020603050405020304" pitchFamily="18" charset="0"/>
              </a:rPr>
              <a:t> </a:t>
            </a:r>
            <a:r>
              <a:rPr lang="vi-VN" sz="1400" spc="-45" dirty="0">
                <a:solidFill>
                  <a:schemeClr val="bg1"/>
                </a:solidFill>
                <a:effectLst/>
                <a:latin typeface="Times New Roman" panose="02020603050405020304" pitchFamily="18" charset="0"/>
                <a:ea typeface="Times New Roman" panose="02020603050405020304" pitchFamily="18" charset="0"/>
              </a:rPr>
              <a:t>làng </a:t>
            </a:r>
            <a:r>
              <a:rPr lang="vi-VN" sz="1400" spc="-30" dirty="0">
                <a:solidFill>
                  <a:schemeClr val="bg1"/>
                </a:solidFill>
                <a:effectLst/>
                <a:latin typeface="Times New Roman" panose="02020603050405020304" pitchFamily="18" charset="0"/>
                <a:ea typeface="Times New Roman" panose="02020603050405020304" pitchFamily="18" charset="0"/>
              </a:rPr>
              <a:t>nghề</a:t>
            </a:r>
            <a:r>
              <a:rPr lang="vi-VN" sz="1400" spc="-85"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xảy</a:t>
            </a:r>
            <a:r>
              <a:rPr lang="vi-VN" sz="1400" spc="-75" dirty="0">
                <a:solidFill>
                  <a:schemeClr val="bg1"/>
                </a:solidFill>
                <a:effectLst/>
                <a:latin typeface="Times New Roman" panose="02020603050405020304" pitchFamily="18" charset="0"/>
                <a:ea typeface="Times New Roman" panose="02020603050405020304" pitchFamily="18" charset="0"/>
              </a:rPr>
              <a:t> </a:t>
            </a:r>
            <a:r>
              <a:rPr lang="vi-VN" sz="1400" spc="-25" dirty="0">
                <a:solidFill>
                  <a:schemeClr val="bg1"/>
                </a:solidFill>
                <a:effectLst/>
                <a:latin typeface="Times New Roman" panose="02020603050405020304" pitchFamily="18" charset="0"/>
                <a:ea typeface="Times New Roman" panose="02020603050405020304" pitchFamily="18" charset="0"/>
              </a:rPr>
              <a:t>ra</a:t>
            </a:r>
            <a:r>
              <a:rPr lang="vi-VN" sz="1400" spc="-85" dirty="0">
                <a:solidFill>
                  <a:schemeClr val="bg1"/>
                </a:solidFill>
                <a:effectLst/>
                <a:latin typeface="Times New Roman" panose="02020603050405020304" pitchFamily="18" charset="0"/>
                <a:ea typeface="Times New Roman" panose="02020603050405020304" pitchFamily="18" charset="0"/>
              </a:rPr>
              <a:t> </a:t>
            </a:r>
            <a:r>
              <a:rPr lang="vi-VN" sz="1400" dirty="0">
                <a:solidFill>
                  <a:schemeClr val="bg1"/>
                </a:solidFill>
                <a:effectLst/>
                <a:latin typeface="Times New Roman" panose="02020603050405020304" pitchFamily="18" charset="0"/>
                <a:ea typeface="Times New Roman" panose="02020603050405020304" pitchFamily="18" charset="0"/>
              </a:rPr>
              <a:t>ở</a:t>
            </a:r>
            <a:r>
              <a:rPr lang="vi-VN" sz="1400" spc="-80"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các</a:t>
            </a:r>
            <a:r>
              <a:rPr lang="vi-VN" sz="1400" spc="-85"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dạng</a:t>
            </a:r>
            <a:r>
              <a:rPr lang="vi-VN" sz="1400" spc="-80" dirty="0">
                <a:solidFill>
                  <a:schemeClr val="bg1"/>
                </a:solidFill>
                <a:effectLst/>
                <a:latin typeface="Times New Roman" panose="02020603050405020304" pitchFamily="18" charset="0"/>
                <a:ea typeface="Times New Roman" panose="02020603050405020304" pitchFamily="18" charset="0"/>
              </a:rPr>
              <a:t> </a:t>
            </a:r>
            <a:r>
              <a:rPr lang="en-US" sz="1400" spc="-80"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phổ</a:t>
            </a:r>
            <a:r>
              <a:rPr lang="en-US" sz="1400" spc="-30" dirty="0">
                <a:solidFill>
                  <a:schemeClr val="bg1"/>
                </a:solidFill>
                <a:effectLst/>
                <a:latin typeface="Times New Roman" panose="02020603050405020304" pitchFamily="18" charset="0"/>
                <a:ea typeface="Times New Roman" panose="02020603050405020304" pitchFamily="18" charset="0"/>
              </a:rPr>
              <a:t> </a:t>
            </a:r>
            <a:r>
              <a:rPr lang="vi-VN" sz="1400" spc="-75" dirty="0">
                <a:solidFill>
                  <a:schemeClr val="bg1"/>
                </a:solidFill>
                <a:effectLst/>
                <a:latin typeface="Times New Roman" panose="02020603050405020304" pitchFamily="18" charset="0"/>
                <a:ea typeface="Times New Roman" panose="02020603050405020304" pitchFamily="18" charset="0"/>
              </a:rPr>
              <a:t> </a:t>
            </a:r>
            <a:r>
              <a:rPr lang="vi-VN" sz="1400" spc="-35" dirty="0">
                <a:solidFill>
                  <a:schemeClr val="bg1"/>
                </a:solidFill>
                <a:effectLst/>
                <a:latin typeface="Times New Roman" panose="02020603050405020304" pitchFamily="18" charset="0"/>
                <a:ea typeface="Times New Roman" panose="02020603050405020304" pitchFamily="18" charset="0"/>
              </a:rPr>
              <a:t>biến</a:t>
            </a:r>
            <a:r>
              <a:rPr lang="vi-VN" sz="1400" spc="-75"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sau</a:t>
            </a:r>
            <a:r>
              <a:rPr lang="vi-VN" sz="1400" spc="-85" dirty="0">
                <a:solidFill>
                  <a:schemeClr val="bg1"/>
                </a:solidFill>
                <a:effectLst/>
                <a:latin typeface="Times New Roman" panose="02020603050405020304" pitchFamily="18" charset="0"/>
                <a:ea typeface="Times New Roman" panose="02020603050405020304" pitchFamily="18" charset="0"/>
              </a:rPr>
              <a:t> </a:t>
            </a:r>
            <a:r>
              <a:rPr lang="vi-VN" sz="1400" spc="-30" dirty="0">
                <a:solidFill>
                  <a:schemeClr val="bg1"/>
                </a:solidFill>
                <a:effectLst/>
                <a:latin typeface="Times New Roman" panose="02020603050405020304" pitchFamily="18" charset="0"/>
                <a:ea typeface="Times New Roman" panose="02020603050405020304" pitchFamily="18" charset="0"/>
              </a:rPr>
              <a:t>đây</a:t>
            </a:r>
            <a:r>
              <a:rPr lang="vi-VN" sz="1400" spc="-30" dirty="0">
                <a:effectLst/>
                <a:latin typeface="Times New Roman" panose="02020603050405020304" pitchFamily="18" charset="0"/>
                <a:ea typeface="Times New Roman" panose="02020603050405020304" pitchFamily="18" charset="0"/>
              </a:rPr>
              <a:t>:</a:t>
            </a:r>
            <a:endParaRPr lang="en-US" sz="1400" dirty="0">
              <a:effectLst/>
              <a:latin typeface="Times New Roman" panose="02020603050405020304" pitchFamily="18" charset="0"/>
              <a:ea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B36F02B4-EEF8-4C1C-2881-56BBFF4950D4}"/>
              </a:ext>
            </a:extLst>
          </p:cNvPr>
          <p:cNvCxnSpPr>
            <a:cxnSpLocks/>
            <a:endCxn id="17" idx="1"/>
          </p:cNvCxnSpPr>
          <p:nvPr/>
        </p:nvCxnSpPr>
        <p:spPr>
          <a:xfrm>
            <a:off x="3559042" y="3156397"/>
            <a:ext cx="1729785" cy="18538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40E1011-29EE-6BAB-69B7-C599D120C36C}"/>
              </a:ext>
            </a:extLst>
          </p:cNvPr>
          <p:cNvCxnSpPr>
            <a:cxnSpLocks/>
            <a:stCxn id="4" idx="3"/>
          </p:cNvCxnSpPr>
          <p:nvPr/>
        </p:nvCxnSpPr>
        <p:spPr>
          <a:xfrm>
            <a:off x="3597371" y="3156397"/>
            <a:ext cx="170286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1FA72FA-6D54-262D-D54A-D5800F6912A3}"/>
              </a:ext>
            </a:extLst>
          </p:cNvPr>
          <p:cNvCxnSpPr>
            <a:cxnSpLocks/>
            <a:stCxn id="4" idx="3"/>
            <a:endCxn id="15" idx="1"/>
          </p:cNvCxnSpPr>
          <p:nvPr/>
        </p:nvCxnSpPr>
        <p:spPr>
          <a:xfrm flipV="1">
            <a:off x="3597371" y="1202258"/>
            <a:ext cx="1649024" cy="19541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3E77B10B-69E3-6B3A-878A-2ABDEEF6BE59}"/>
              </a:ext>
            </a:extLst>
          </p:cNvPr>
          <p:cNvSpPr/>
          <p:nvPr/>
        </p:nvSpPr>
        <p:spPr>
          <a:xfrm flipV="1">
            <a:off x="5246395" y="920273"/>
            <a:ext cx="1494798" cy="563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2391480-DE30-6C0E-91B0-02732F6C38D9}"/>
              </a:ext>
            </a:extLst>
          </p:cNvPr>
          <p:cNvSpPr/>
          <p:nvPr/>
        </p:nvSpPr>
        <p:spPr>
          <a:xfrm flipV="1">
            <a:off x="5246395" y="2865030"/>
            <a:ext cx="1494798" cy="56397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561E660-B3F3-F632-91D0-EBE5EE79EF15}"/>
              </a:ext>
            </a:extLst>
          </p:cNvPr>
          <p:cNvSpPr/>
          <p:nvPr/>
        </p:nvSpPr>
        <p:spPr>
          <a:xfrm flipV="1">
            <a:off x="5288827" y="4728286"/>
            <a:ext cx="1494798" cy="56397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112B5C6-225A-800E-4F78-96E9BDBB1609}"/>
              </a:ext>
            </a:extLst>
          </p:cNvPr>
          <p:cNvSpPr txBox="1"/>
          <p:nvPr/>
        </p:nvSpPr>
        <p:spPr>
          <a:xfrm>
            <a:off x="5547543" y="2865030"/>
            <a:ext cx="1172661" cy="523220"/>
          </a:xfrm>
          <a:prstGeom prst="rect">
            <a:avLst/>
          </a:prstGeom>
          <a:noFill/>
        </p:spPr>
        <p:txBody>
          <a:bodyPr wrap="square" rtlCol="0">
            <a:spAutoFit/>
          </a:bodyPr>
          <a:lstStyle/>
          <a:p>
            <a:r>
              <a:rPr lang="vi-VN" sz="1400" dirty="0">
                <a:solidFill>
                  <a:schemeClr val="bg1"/>
                </a:solidFill>
                <a:effectLst/>
                <a:latin typeface="Times New Roman" panose="02020603050405020304" pitchFamily="18" charset="0"/>
                <a:ea typeface="Calibri" panose="020F0502020204030204" pitchFamily="34" charset="0"/>
              </a:rPr>
              <a:t>Ô nhiễm không khí </a:t>
            </a:r>
            <a:endParaRPr lang="en-US" sz="1400" dirty="0">
              <a:solidFill>
                <a:schemeClr val="bg1"/>
              </a:solidFill>
            </a:endParaRPr>
          </a:p>
        </p:txBody>
      </p:sp>
      <p:sp>
        <p:nvSpPr>
          <p:cNvPr id="20" name="TextBox 19">
            <a:extLst>
              <a:ext uri="{FF2B5EF4-FFF2-40B4-BE49-F238E27FC236}">
                <a16:creationId xmlns:a16="http://schemas.microsoft.com/office/drawing/2014/main" id="{60CC4E02-B46F-4B51-B072-B8359B17A0C4}"/>
              </a:ext>
            </a:extLst>
          </p:cNvPr>
          <p:cNvSpPr txBox="1"/>
          <p:nvPr/>
        </p:nvSpPr>
        <p:spPr>
          <a:xfrm>
            <a:off x="5408375" y="4769036"/>
            <a:ext cx="1375250" cy="523220"/>
          </a:xfrm>
          <a:prstGeom prst="rect">
            <a:avLst/>
          </a:prstGeom>
          <a:noFill/>
        </p:spPr>
        <p:txBody>
          <a:bodyPr wrap="square" rtlCol="0">
            <a:spAutoFit/>
          </a:bodyPr>
          <a:lstStyle/>
          <a:p>
            <a:r>
              <a:rPr lang="en-US" sz="1400" dirty="0">
                <a:solidFill>
                  <a:schemeClr val="bg1"/>
                </a:solidFill>
              </a:rPr>
              <a:t>Ô </a:t>
            </a:r>
            <a:r>
              <a:rPr lang="en-US" sz="1400" dirty="0" err="1">
                <a:solidFill>
                  <a:schemeClr val="bg1"/>
                </a:solidFill>
              </a:rPr>
              <a:t>nhiễm</a:t>
            </a:r>
            <a:r>
              <a:rPr lang="en-US" sz="1400" dirty="0">
                <a:solidFill>
                  <a:schemeClr val="bg1"/>
                </a:solidFill>
              </a:rPr>
              <a:t> </a:t>
            </a:r>
            <a:r>
              <a:rPr lang="en-US" sz="1400" dirty="0" err="1">
                <a:solidFill>
                  <a:schemeClr val="bg1"/>
                </a:solidFill>
              </a:rPr>
              <a:t>chất</a:t>
            </a:r>
            <a:r>
              <a:rPr lang="en-US" sz="1400" dirty="0">
                <a:solidFill>
                  <a:schemeClr val="bg1"/>
                </a:solidFill>
              </a:rPr>
              <a:t> </a:t>
            </a:r>
            <a:r>
              <a:rPr lang="en-US" sz="1400" dirty="0" err="1">
                <a:solidFill>
                  <a:schemeClr val="bg1"/>
                </a:solidFill>
              </a:rPr>
              <a:t>thải</a:t>
            </a:r>
            <a:r>
              <a:rPr lang="en-US" sz="1400" dirty="0">
                <a:solidFill>
                  <a:schemeClr val="bg1"/>
                </a:solidFill>
              </a:rPr>
              <a:t> </a:t>
            </a:r>
            <a:r>
              <a:rPr lang="en-US" sz="1400" dirty="0" err="1">
                <a:solidFill>
                  <a:schemeClr val="bg1"/>
                </a:solidFill>
              </a:rPr>
              <a:t>rắn</a:t>
            </a:r>
            <a:endParaRPr lang="en-US" sz="1400" dirty="0">
              <a:solidFill>
                <a:schemeClr val="bg1"/>
              </a:solidFill>
            </a:endParaRPr>
          </a:p>
        </p:txBody>
      </p:sp>
      <p:sp>
        <p:nvSpPr>
          <p:cNvPr id="21" name="TextBox 20">
            <a:extLst>
              <a:ext uri="{FF2B5EF4-FFF2-40B4-BE49-F238E27FC236}">
                <a16:creationId xmlns:a16="http://schemas.microsoft.com/office/drawing/2014/main" id="{B2ABF9F1-B382-E102-8334-5A2450CB4479}"/>
              </a:ext>
            </a:extLst>
          </p:cNvPr>
          <p:cNvSpPr txBox="1"/>
          <p:nvPr/>
        </p:nvSpPr>
        <p:spPr>
          <a:xfrm>
            <a:off x="5408375" y="1048370"/>
            <a:ext cx="1249314" cy="307777"/>
          </a:xfrm>
          <a:prstGeom prst="rect">
            <a:avLst/>
          </a:prstGeom>
          <a:noFill/>
        </p:spPr>
        <p:txBody>
          <a:bodyPr wrap="square" rtlCol="0">
            <a:spAutoFit/>
          </a:bodyPr>
          <a:lstStyle/>
          <a:p>
            <a:r>
              <a:rPr lang="vi-VN" sz="1400" dirty="0">
                <a:solidFill>
                  <a:schemeClr val="bg1"/>
                </a:solidFill>
                <a:effectLst/>
                <a:latin typeface="Times New Roman" panose="02020603050405020304" pitchFamily="18" charset="0"/>
                <a:ea typeface="Calibri" panose="020F0502020204030204" pitchFamily="34" charset="0"/>
              </a:rPr>
              <a:t>Ô nhiễm nước</a:t>
            </a:r>
            <a:endParaRPr lang="en-US" sz="1400" dirty="0">
              <a:solidFill>
                <a:schemeClr val="bg1"/>
              </a:solidFill>
            </a:endParaRPr>
          </a:p>
        </p:txBody>
      </p:sp>
      <p:pic>
        <p:nvPicPr>
          <p:cNvPr id="23" name="Picture 22">
            <a:extLst>
              <a:ext uri="{FF2B5EF4-FFF2-40B4-BE49-F238E27FC236}">
                <a16:creationId xmlns:a16="http://schemas.microsoft.com/office/drawing/2014/main" id="{9CBE6614-4C1E-5502-13E6-48841B49F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340" y="158788"/>
            <a:ext cx="2582667" cy="1429092"/>
          </a:xfrm>
          <a:prstGeom prst="rect">
            <a:avLst/>
          </a:prstGeom>
        </p:spPr>
      </p:pic>
      <p:pic>
        <p:nvPicPr>
          <p:cNvPr id="25" name="Picture 24">
            <a:extLst>
              <a:ext uri="{FF2B5EF4-FFF2-40B4-BE49-F238E27FC236}">
                <a16:creationId xmlns:a16="http://schemas.microsoft.com/office/drawing/2014/main" id="{62930A12-9699-77A3-F8DD-32B711C50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9840" y="2398347"/>
            <a:ext cx="2645666" cy="1379713"/>
          </a:xfrm>
          <a:prstGeom prst="rect">
            <a:avLst/>
          </a:prstGeom>
        </p:spPr>
      </p:pic>
      <p:pic>
        <p:nvPicPr>
          <p:cNvPr id="31" name="Picture 30">
            <a:extLst>
              <a:ext uri="{FF2B5EF4-FFF2-40B4-BE49-F238E27FC236}">
                <a16:creationId xmlns:a16="http://schemas.microsoft.com/office/drawing/2014/main" id="{874488D9-45F8-106E-7F03-B599542F4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184" y="4523435"/>
            <a:ext cx="2555321" cy="1505034"/>
          </a:xfrm>
          <a:prstGeom prst="rect">
            <a:avLst/>
          </a:prstGeom>
        </p:spPr>
      </p:pic>
      <p:cxnSp>
        <p:nvCxnSpPr>
          <p:cNvPr id="32" name="Straight Arrow Connector 31">
            <a:extLst>
              <a:ext uri="{FF2B5EF4-FFF2-40B4-BE49-F238E27FC236}">
                <a16:creationId xmlns:a16="http://schemas.microsoft.com/office/drawing/2014/main" id="{7735ED9C-8774-7A08-003A-3702ACC1364D}"/>
              </a:ext>
            </a:extLst>
          </p:cNvPr>
          <p:cNvCxnSpPr>
            <a:cxnSpLocks/>
            <a:endCxn id="25" idx="1"/>
          </p:cNvCxnSpPr>
          <p:nvPr/>
        </p:nvCxnSpPr>
        <p:spPr>
          <a:xfrm flipV="1">
            <a:off x="6741193" y="3088204"/>
            <a:ext cx="598647" cy="58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083D674-6D53-CAD3-0EED-430F3A19D3FD}"/>
              </a:ext>
            </a:extLst>
          </p:cNvPr>
          <p:cNvCxnSpPr>
            <a:cxnSpLocks/>
            <a:endCxn id="23" idx="1"/>
          </p:cNvCxnSpPr>
          <p:nvPr/>
        </p:nvCxnSpPr>
        <p:spPr>
          <a:xfrm flipV="1">
            <a:off x="6768113" y="873334"/>
            <a:ext cx="603227" cy="3226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4D41A1B-1884-9687-D9B0-F0169C8FE122}"/>
              </a:ext>
            </a:extLst>
          </p:cNvPr>
          <p:cNvCxnSpPr>
            <a:cxnSpLocks/>
            <a:endCxn id="31" idx="1"/>
          </p:cNvCxnSpPr>
          <p:nvPr/>
        </p:nvCxnSpPr>
        <p:spPr>
          <a:xfrm>
            <a:off x="6783625" y="5010271"/>
            <a:ext cx="646559" cy="2656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201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29990AB-C624-5238-19EE-BF77A4F4D3B4}"/>
              </a:ext>
            </a:extLst>
          </p:cNvPr>
          <p:cNvSpPr/>
          <p:nvPr/>
        </p:nvSpPr>
        <p:spPr>
          <a:xfrm>
            <a:off x="514692" y="355904"/>
            <a:ext cx="5365940" cy="52564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algn="ctr">
              <a:lnSpc>
                <a:spcPct val="107000"/>
              </a:lnSpc>
              <a:spcAft>
                <a:spcPts val="800"/>
              </a:spcAft>
            </a:pP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Hiện trạng ô nhiễm môi trường tại</a:t>
            </a:r>
            <a:r>
              <a:rPr lang="en-US"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 số loại hình làng nghề</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Arrow: Right 5">
            <a:extLst>
              <a:ext uri="{FF2B5EF4-FFF2-40B4-BE49-F238E27FC236}">
                <a16:creationId xmlns:a16="http://schemas.microsoft.com/office/drawing/2014/main" id="{DE98DA52-89A9-5D5F-3C35-14ED9DFD902C}"/>
              </a:ext>
            </a:extLst>
          </p:cNvPr>
          <p:cNvSpPr/>
          <p:nvPr/>
        </p:nvSpPr>
        <p:spPr>
          <a:xfrm>
            <a:off x="985581" y="1456470"/>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EC75061-93EF-28A0-8DD9-6455732BE703}"/>
              </a:ext>
            </a:extLst>
          </p:cNvPr>
          <p:cNvSpPr/>
          <p:nvPr/>
        </p:nvSpPr>
        <p:spPr>
          <a:xfrm>
            <a:off x="1469237" y="1285349"/>
            <a:ext cx="3405728" cy="525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i="1" dirty="0">
                <a:effectLst/>
                <a:latin typeface="Times New Roman" panose="02020603050405020304" pitchFamily="18" charset="0"/>
                <a:ea typeface="Calibri" panose="020F0502020204030204" pitchFamily="34" charset="0"/>
              </a:rPr>
              <a:t>Các làng nghề chế biến nông sản thực phẩm</a:t>
            </a:r>
            <a:endParaRPr lang="en-US" sz="1400" dirty="0"/>
          </a:p>
        </p:txBody>
      </p:sp>
      <p:sp>
        <p:nvSpPr>
          <p:cNvPr id="8" name="Arrow: Right 7">
            <a:extLst>
              <a:ext uri="{FF2B5EF4-FFF2-40B4-BE49-F238E27FC236}">
                <a16:creationId xmlns:a16="http://schemas.microsoft.com/office/drawing/2014/main" id="{BC2B922F-5C58-1C3E-64D2-10647BD8DE53}"/>
              </a:ext>
            </a:extLst>
          </p:cNvPr>
          <p:cNvSpPr/>
          <p:nvPr/>
        </p:nvSpPr>
        <p:spPr>
          <a:xfrm>
            <a:off x="985577" y="2377466"/>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D1E903A-8F85-94AF-D2F9-3D336958FB10}"/>
              </a:ext>
            </a:extLst>
          </p:cNvPr>
          <p:cNvSpPr/>
          <p:nvPr/>
        </p:nvSpPr>
        <p:spPr>
          <a:xfrm>
            <a:off x="985576" y="3265298"/>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B7E65C4-DE70-5C9F-F955-3EFB9430BEC2}"/>
              </a:ext>
            </a:extLst>
          </p:cNvPr>
          <p:cNvSpPr/>
          <p:nvPr/>
        </p:nvSpPr>
        <p:spPr>
          <a:xfrm>
            <a:off x="999261" y="4153130"/>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BA68A115-2823-B821-C3B8-C429E4E1D478}"/>
              </a:ext>
            </a:extLst>
          </p:cNvPr>
          <p:cNvSpPr/>
          <p:nvPr/>
        </p:nvSpPr>
        <p:spPr>
          <a:xfrm>
            <a:off x="999260" y="5074126"/>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2E65FFF-ADCF-FF4C-46EB-7A87DC490B25}"/>
              </a:ext>
            </a:extLst>
          </p:cNvPr>
          <p:cNvSpPr/>
          <p:nvPr/>
        </p:nvSpPr>
        <p:spPr>
          <a:xfrm>
            <a:off x="999260" y="6018644"/>
            <a:ext cx="355905" cy="197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7D4E21C-D71B-0E23-78C0-40A56C7B87F7}"/>
              </a:ext>
            </a:extLst>
          </p:cNvPr>
          <p:cNvSpPr/>
          <p:nvPr/>
        </p:nvSpPr>
        <p:spPr>
          <a:xfrm>
            <a:off x="1469237" y="2182934"/>
            <a:ext cx="3405728" cy="52564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73CAA0E-6066-B449-EB58-A980A38CF133}"/>
              </a:ext>
            </a:extLst>
          </p:cNvPr>
          <p:cNvSpPr/>
          <p:nvPr/>
        </p:nvSpPr>
        <p:spPr>
          <a:xfrm>
            <a:off x="1469237" y="3060470"/>
            <a:ext cx="3405728" cy="52564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i="1" dirty="0">
                <a:effectLst/>
                <a:latin typeface="Times New Roman" panose="02020603050405020304" pitchFamily="18" charset="0"/>
                <a:ea typeface="Calibri" panose="020F0502020204030204" pitchFamily="34" charset="0"/>
              </a:rPr>
              <a:t>Làng nghề sản xuất vật liệu xây dựng</a:t>
            </a:r>
            <a:endParaRPr lang="en-US" sz="1400" dirty="0"/>
          </a:p>
        </p:txBody>
      </p:sp>
      <p:sp>
        <p:nvSpPr>
          <p:cNvPr id="17" name="Rectangle: Rounded Corners 16">
            <a:extLst>
              <a:ext uri="{FF2B5EF4-FFF2-40B4-BE49-F238E27FC236}">
                <a16:creationId xmlns:a16="http://schemas.microsoft.com/office/drawing/2014/main" id="{CD0F5B5A-9B9F-4B36-1EF2-708C9B0089C6}"/>
              </a:ext>
            </a:extLst>
          </p:cNvPr>
          <p:cNvSpPr/>
          <p:nvPr/>
        </p:nvSpPr>
        <p:spPr>
          <a:xfrm>
            <a:off x="1465577" y="3980418"/>
            <a:ext cx="3409388" cy="525642"/>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i="1" dirty="0">
                <a:effectLst/>
                <a:latin typeface="Times New Roman" panose="02020603050405020304" pitchFamily="18" charset="0"/>
                <a:ea typeface="Calibri" panose="020F0502020204030204" pitchFamily="34" charset="0"/>
              </a:rPr>
              <a:t>Làng nghề thủ công mỹ nghệ</a:t>
            </a:r>
            <a:endParaRPr lang="en-US" dirty="0"/>
          </a:p>
        </p:txBody>
      </p:sp>
      <p:sp>
        <p:nvSpPr>
          <p:cNvPr id="18" name="Rectangle: Rounded Corners 17">
            <a:extLst>
              <a:ext uri="{FF2B5EF4-FFF2-40B4-BE49-F238E27FC236}">
                <a16:creationId xmlns:a16="http://schemas.microsoft.com/office/drawing/2014/main" id="{9A4A1AEB-0776-55B7-1009-40D2542A109B}"/>
              </a:ext>
            </a:extLst>
          </p:cNvPr>
          <p:cNvSpPr/>
          <p:nvPr/>
        </p:nvSpPr>
        <p:spPr>
          <a:xfrm>
            <a:off x="1507565" y="4909863"/>
            <a:ext cx="3405728" cy="52564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i="1" dirty="0">
                <a:effectLst/>
                <a:latin typeface="Times New Roman" panose="02020603050405020304" pitchFamily="18" charset="0"/>
                <a:ea typeface="Calibri" panose="020F0502020204030204" pitchFamily="34" charset="0"/>
              </a:rPr>
              <a:t>Làng nghề tái chế chất thải</a:t>
            </a:r>
            <a:endParaRPr lang="en-US" sz="1400" dirty="0"/>
          </a:p>
        </p:txBody>
      </p:sp>
      <p:sp>
        <p:nvSpPr>
          <p:cNvPr id="19" name="Rectangle: Rounded Corners 18">
            <a:extLst>
              <a:ext uri="{FF2B5EF4-FFF2-40B4-BE49-F238E27FC236}">
                <a16:creationId xmlns:a16="http://schemas.microsoft.com/office/drawing/2014/main" id="{F462BF53-F781-D9D4-EE34-21D8505D49E0}"/>
              </a:ext>
            </a:extLst>
          </p:cNvPr>
          <p:cNvSpPr/>
          <p:nvPr/>
        </p:nvSpPr>
        <p:spPr>
          <a:xfrm>
            <a:off x="1507565" y="5854381"/>
            <a:ext cx="3405728" cy="52564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i="1" dirty="0">
                <a:effectLst/>
                <a:latin typeface="Times New Roman" panose="02020603050405020304" pitchFamily="18" charset="0"/>
                <a:ea typeface="Calibri" panose="020F0502020204030204" pitchFamily="34" charset="0"/>
              </a:rPr>
              <a:t>Các làng nghề khác</a:t>
            </a:r>
            <a:endParaRPr lang="en-US" sz="1400" dirty="0"/>
          </a:p>
        </p:txBody>
      </p:sp>
      <p:sp>
        <p:nvSpPr>
          <p:cNvPr id="26" name="TextBox 25">
            <a:extLst>
              <a:ext uri="{FF2B5EF4-FFF2-40B4-BE49-F238E27FC236}">
                <a16:creationId xmlns:a16="http://schemas.microsoft.com/office/drawing/2014/main" id="{19EC069B-E26F-8ECF-26BC-588B93E54692}"/>
              </a:ext>
            </a:extLst>
          </p:cNvPr>
          <p:cNvSpPr txBox="1"/>
          <p:nvPr/>
        </p:nvSpPr>
        <p:spPr>
          <a:xfrm flipH="1">
            <a:off x="1768570" y="2169896"/>
            <a:ext cx="2967694" cy="523220"/>
          </a:xfrm>
          <a:prstGeom prst="rect">
            <a:avLst/>
          </a:prstGeom>
          <a:noFill/>
        </p:spPr>
        <p:txBody>
          <a:bodyPr wrap="square" rtlCol="0">
            <a:spAutoFit/>
          </a:bodyPr>
          <a:lstStyle/>
          <a:p>
            <a:pPr algn="ctr"/>
            <a:r>
              <a:rPr lang="vi-VN" sz="1400" i="1" dirty="0">
                <a:solidFill>
                  <a:schemeClr val="bg1"/>
                </a:solidFill>
                <a:effectLst/>
                <a:latin typeface="Times New Roman" panose="02020603050405020304" pitchFamily="18" charset="0"/>
                <a:ea typeface="Calibri" panose="020F0502020204030204" pitchFamily="34" charset="0"/>
              </a:rPr>
              <a:t>Các làng nghề dệt nhuộm sử dụng một lượng lớn nước</a:t>
            </a:r>
            <a:endParaRPr lang="en-US" sz="1400" dirty="0">
              <a:solidFill>
                <a:schemeClr val="bg1"/>
              </a:solidFill>
            </a:endParaRPr>
          </a:p>
        </p:txBody>
      </p:sp>
      <p:sp>
        <p:nvSpPr>
          <p:cNvPr id="28" name="Arrow: Notched Right 27">
            <a:extLst>
              <a:ext uri="{FF2B5EF4-FFF2-40B4-BE49-F238E27FC236}">
                <a16:creationId xmlns:a16="http://schemas.microsoft.com/office/drawing/2014/main" id="{6BBC6F22-B9F9-BB5E-3478-C9E09E88B324}"/>
              </a:ext>
            </a:extLst>
          </p:cNvPr>
          <p:cNvSpPr/>
          <p:nvPr/>
        </p:nvSpPr>
        <p:spPr>
          <a:xfrm>
            <a:off x="5002716" y="1422235"/>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Notched Right 28">
            <a:extLst>
              <a:ext uri="{FF2B5EF4-FFF2-40B4-BE49-F238E27FC236}">
                <a16:creationId xmlns:a16="http://schemas.microsoft.com/office/drawing/2014/main" id="{E9905513-7024-7B28-C508-B97817F9A8B8}"/>
              </a:ext>
            </a:extLst>
          </p:cNvPr>
          <p:cNvSpPr/>
          <p:nvPr/>
        </p:nvSpPr>
        <p:spPr>
          <a:xfrm>
            <a:off x="5004519" y="2303548"/>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Notched Right 29">
            <a:extLst>
              <a:ext uri="{FF2B5EF4-FFF2-40B4-BE49-F238E27FC236}">
                <a16:creationId xmlns:a16="http://schemas.microsoft.com/office/drawing/2014/main" id="{575C913F-7276-9E62-8397-81E36D755F2D}"/>
              </a:ext>
            </a:extLst>
          </p:cNvPr>
          <p:cNvSpPr/>
          <p:nvPr/>
        </p:nvSpPr>
        <p:spPr>
          <a:xfrm>
            <a:off x="4985375" y="3216019"/>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Notched Right 30">
            <a:extLst>
              <a:ext uri="{FF2B5EF4-FFF2-40B4-BE49-F238E27FC236}">
                <a16:creationId xmlns:a16="http://schemas.microsoft.com/office/drawing/2014/main" id="{4BD323E2-632A-5CBC-17A0-C88E00868318}"/>
              </a:ext>
            </a:extLst>
          </p:cNvPr>
          <p:cNvSpPr/>
          <p:nvPr/>
        </p:nvSpPr>
        <p:spPr>
          <a:xfrm>
            <a:off x="4985376" y="4128490"/>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Notched Right 31">
            <a:extLst>
              <a:ext uri="{FF2B5EF4-FFF2-40B4-BE49-F238E27FC236}">
                <a16:creationId xmlns:a16="http://schemas.microsoft.com/office/drawing/2014/main" id="{2A9BB68C-D005-4FE4-C0ED-3A766C996D78}"/>
              </a:ext>
            </a:extLst>
          </p:cNvPr>
          <p:cNvSpPr/>
          <p:nvPr/>
        </p:nvSpPr>
        <p:spPr>
          <a:xfrm>
            <a:off x="5002716" y="5082782"/>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Notched Right 32">
            <a:extLst>
              <a:ext uri="{FF2B5EF4-FFF2-40B4-BE49-F238E27FC236}">
                <a16:creationId xmlns:a16="http://schemas.microsoft.com/office/drawing/2014/main" id="{D0ACC347-8DED-F2A9-F3C0-274A35756982}"/>
              </a:ext>
            </a:extLst>
          </p:cNvPr>
          <p:cNvSpPr/>
          <p:nvPr/>
        </p:nvSpPr>
        <p:spPr>
          <a:xfrm>
            <a:off x="5002716" y="5994004"/>
            <a:ext cx="569447" cy="24639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id="{C996D6AA-2B3E-FBF7-DED0-9F8185DA1057}"/>
              </a:ext>
            </a:extLst>
          </p:cNvPr>
          <p:cNvSpPr/>
          <p:nvPr/>
        </p:nvSpPr>
        <p:spPr>
          <a:xfrm>
            <a:off x="5760184" y="1262827"/>
            <a:ext cx="5168812" cy="44021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Times New Roman" panose="02020603050405020304" pitchFamily="18" charset="0"/>
                <a:ea typeface="Calibri" panose="020F0502020204030204" pitchFamily="34" charset="0"/>
              </a:rPr>
              <a:t>N</a:t>
            </a:r>
            <a:r>
              <a:rPr lang="vi-VN" sz="1400" dirty="0">
                <a:solidFill>
                  <a:schemeClr val="bg1"/>
                </a:solidFill>
                <a:effectLst/>
                <a:latin typeface="Times New Roman" panose="02020603050405020304" pitchFamily="18" charset="0"/>
                <a:ea typeface="Calibri" panose="020F0502020204030204" pitchFamily="34" charset="0"/>
              </a:rPr>
              <a:t>hất là các làng nghề sản xuất tinh bột, nấu rượu, nuôi và giết mổ gia súc có độ ô nhiễm rất cao</a:t>
            </a:r>
            <a:r>
              <a:rPr lang="en-US" sz="1400" dirty="0">
                <a:solidFill>
                  <a:schemeClr val="bg1"/>
                </a:solidFill>
                <a:effectLst/>
                <a:latin typeface="Times New Roman" panose="02020603050405020304" pitchFamily="18" charset="0"/>
                <a:ea typeface="Calibri" panose="020F0502020204030204" pitchFamily="34" charset="0"/>
              </a:rPr>
              <a:t>.</a:t>
            </a:r>
            <a:endParaRPr lang="en-US" sz="1400" dirty="0">
              <a:solidFill>
                <a:schemeClr val="bg1"/>
              </a:solidFill>
            </a:endParaRPr>
          </a:p>
        </p:txBody>
      </p:sp>
      <p:sp>
        <p:nvSpPr>
          <p:cNvPr id="35" name="Arrow: Pentagon 34">
            <a:extLst>
              <a:ext uri="{FF2B5EF4-FFF2-40B4-BE49-F238E27FC236}">
                <a16:creationId xmlns:a16="http://schemas.microsoft.com/office/drawing/2014/main" id="{4E856E34-05C4-B492-5B7E-E33F626C1B19}"/>
              </a:ext>
            </a:extLst>
          </p:cNvPr>
          <p:cNvSpPr/>
          <p:nvPr/>
        </p:nvSpPr>
        <p:spPr>
          <a:xfrm>
            <a:off x="5760185" y="2182355"/>
            <a:ext cx="5168812" cy="440213"/>
          </a:xfrm>
          <a:prstGeom prst="homePlat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solidFill>
                  <a:schemeClr val="bg1"/>
                </a:solidFill>
                <a:effectLst/>
                <a:latin typeface="Times New Roman" panose="02020603050405020304" pitchFamily="18" charset="0"/>
                <a:ea typeface="Calibri" panose="020F0502020204030204" pitchFamily="34" charset="0"/>
              </a:rPr>
              <a:t>Ô nhiễm chủ yếu do nước thải sản xuất có hàm lượng hóa chất, thuốc nhuộm cao, với gần 90% lượng hóa chất trên đi vào nước thải</a:t>
            </a:r>
            <a:endParaRPr lang="en-US" sz="1400" dirty="0">
              <a:solidFill>
                <a:schemeClr val="bg1"/>
              </a:solidFill>
            </a:endParaRPr>
          </a:p>
        </p:txBody>
      </p:sp>
      <p:sp>
        <p:nvSpPr>
          <p:cNvPr id="36" name="Arrow: Pentagon 35">
            <a:extLst>
              <a:ext uri="{FF2B5EF4-FFF2-40B4-BE49-F238E27FC236}">
                <a16:creationId xmlns:a16="http://schemas.microsoft.com/office/drawing/2014/main" id="{B8CC5770-A7E4-E918-7E0B-2F6E112567C4}"/>
              </a:ext>
            </a:extLst>
          </p:cNvPr>
          <p:cNvSpPr/>
          <p:nvPr/>
        </p:nvSpPr>
        <p:spPr>
          <a:xfrm>
            <a:off x="5790299" y="3096825"/>
            <a:ext cx="5168812" cy="440213"/>
          </a:xfrm>
          <a:prstGeom prst="homePlat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effectLst/>
                <a:latin typeface="Times New Roman" panose="02020603050405020304" pitchFamily="18" charset="0"/>
                <a:ea typeface="Calibri" panose="020F0502020204030204" pitchFamily="34" charset="0"/>
              </a:rPr>
              <a:t>Ô nhiễm chủ yếu do sử dụng nhiên liệu là than, củi</a:t>
            </a:r>
            <a:endParaRPr lang="en-US" sz="1400" dirty="0"/>
          </a:p>
        </p:txBody>
      </p:sp>
      <p:sp>
        <p:nvSpPr>
          <p:cNvPr id="37" name="Arrow: Pentagon 36">
            <a:extLst>
              <a:ext uri="{FF2B5EF4-FFF2-40B4-BE49-F238E27FC236}">
                <a16:creationId xmlns:a16="http://schemas.microsoft.com/office/drawing/2014/main" id="{B8F569E2-493D-ABAC-7406-F8F6C6446707}"/>
              </a:ext>
            </a:extLst>
          </p:cNvPr>
          <p:cNvSpPr/>
          <p:nvPr/>
        </p:nvSpPr>
        <p:spPr>
          <a:xfrm>
            <a:off x="5760184" y="3997814"/>
            <a:ext cx="5229042" cy="440213"/>
          </a:xfrm>
          <a:prstGeom prst="homePlat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dirty="0">
                <a:effectLst/>
                <a:latin typeface="Times New Roman" panose="02020603050405020304" pitchFamily="18" charset="0"/>
                <a:ea typeface="Calibri" panose="020F0502020204030204" pitchFamily="34" charset="0"/>
              </a:rPr>
              <a:t> </a:t>
            </a:r>
            <a:r>
              <a:rPr lang="vi-VN" sz="1400" dirty="0">
                <a:effectLst/>
                <a:latin typeface="Times New Roman" panose="02020603050405020304" pitchFamily="18" charset="0"/>
                <a:ea typeface="Calibri" panose="020F0502020204030204" pitchFamily="34" charset="0"/>
              </a:rPr>
              <a:t>Gây ô nhiễm chủ yếu tới môi trường không khí do bụi, hơi dung môi hữu cơ...</a:t>
            </a:r>
            <a:endParaRPr lang="en-US" sz="1400" dirty="0"/>
          </a:p>
        </p:txBody>
      </p:sp>
      <p:sp>
        <p:nvSpPr>
          <p:cNvPr id="38" name="Arrow: Pentagon 37">
            <a:extLst>
              <a:ext uri="{FF2B5EF4-FFF2-40B4-BE49-F238E27FC236}">
                <a16:creationId xmlns:a16="http://schemas.microsoft.com/office/drawing/2014/main" id="{847DD2D3-3644-7330-9161-A4D164879899}"/>
              </a:ext>
            </a:extLst>
          </p:cNvPr>
          <p:cNvSpPr/>
          <p:nvPr/>
        </p:nvSpPr>
        <p:spPr>
          <a:xfrm>
            <a:off x="5760184" y="4912284"/>
            <a:ext cx="5168812" cy="440213"/>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effectLst/>
                <a:latin typeface="Times New Roman" panose="02020603050405020304" pitchFamily="18" charset="0"/>
                <a:ea typeface="Calibri" panose="020F0502020204030204" pitchFamily="34" charset="0"/>
              </a:rPr>
              <a:t>Gây ô nhiễm đối với môi trường không khí, nước, đất (do chất thải rắn), mức độ gây ô nhiễm nặng nhẹ, tùy thuộc loại sản phẩm</a:t>
            </a:r>
            <a:endParaRPr lang="en-US" sz="1400" dirty="0"/>
          </a:p>
        </p:txBody>
      </p:sp>
      <p:sp>
        <p:nvSpPr>
          <p:cNvPr id="39" name="Arrow: Pentagon 38">
            <a:extLst>
              <a:ext uri="{FF2B5EF4-FFF2-40B4-BE49-F238E27FC236}">
                <a16:creationId xmlns:a16="http://schemas.microsoft.com/office/drawing/2014/main" id="{7CB755E1-874C-0209-4F4C-6A8EA4F02601}"/>
              </a:ext>
            </a:extLst>
          </p:cNvPr>
          <p:cNvSpPr/>
          <p:nvPr/>
        </p:nvSpPr>
        <p:spPr>
          <a:xfrm>
            <a:off x="5760184" y="5854381"/>
            <a:ext cx="5229042" cy="440213"/>
          </a:xfrm>
          <a:prstGeom prst="homePlat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400" dirty="0">
                <a:effectLst/>
                <a:latin typeface="Times New Roman" panose="02020603050405020304" pitchFamily="18" charset="0"/>
                <a:ea typeface="Calibri" panose="020F0502020204030204" pitchFamily="34" charset="0"/>
              </a:rPr>
              <a:t>Tùy theo đặc thù của quá trình sản xuất có thể gây ÔNMT nước, không khí, đất, hoặc môi trường lao </a:t>
            </a:r>
            <a:r>
              <a:rPr lang="en-US" sz="1400" dirty="0" err="1">
                <a:latin typeface="Times New Roman" panose="02020603050405020304" pitchFamily="18" charset="0"/>
                <a:ea typeface="Calibri" panose="020F0502020204030204" pitchFamily="34" charset="0"/>
              </a:rPr>
              <a:t>động</a:t>
            </a:r>
            <a:endParaRPr lang="en-US" dirty="0"/>
          </a:p>
        </p:txBody>
      </p:sp>
    </p:spTree>
    <p:extLst>
      <p:ext uri="{BB962C8B-B14F-4D97-AF65-F5344CB8AC3E}">
        <p14:creationId xmlns:p14="http://schemas.microsoft.com/office/powerpoint/2010/main" val="1758098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F7A3BBB-B9ED-671F-0869-BD42944C2E6D}"/>
              </a:ext>
            </a:extLst>
          </p:cNvPr>
          <p:cNvSpPr/>
          <p:nvPr/>
        </p:nvSpPr>
        <p:spPr>
          <a:xfrm>
            <a:off x="596824" y="448987"/>
            <a:ext cx="5250956" cy="549461"/>
          </a:xfrm>
          <a:prstGeom prst="roundRect">
            <a:avLst/>
          </a:prstGeom>
          <a:solidFill>
            <a:srgbClr val="7030A0"/>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effectLst/>
                <a:latin typeface="Times New Roman" panose="02020603050405020304" pitchFamily="18" charset="0"/>
                <a:ea typeface="Calibri" panose="020F0502020204030204" pitchFamily="34" charset="0"/>
              </a:rPr>
              <a:t>1.</a:t>
            </a:r>
            <a:r>
              <a:rPr lang="vi-VN" sz="1400" b="1" dirty="0" smtClean="0">
                <a:effectLst/>
                <a:latin typeface="Times New Roman" panose="02020603050405020304" pitchFamily="18" charset="0"/>
                <a:ea typeface="Calibri" panose="020F0502020204030204" pitchFamily="34" charset="0"/>
              </a:rPr>
              <a:t>3</a:t>
            </a:r>
            <a:r>
              <a:rPr lang="vi-VN" sz="1400" b="1" dirty="0">
                <a:effectLst/>
                <a:latin typeface="Times New Roman" panose="02020603050405020304" pitchFamily="18" charset="0"/>
                <a:ea typeface="Calibri" panose="020F0502020204030204" pitchFamily="34" charset="0"/>
              </a:rPr>
              <a:t>. Nguyên nhân gây ra ô nhiễm môi trường tại các làng nghề</a:t>
            </a:r>
            <a:endParaRPr lang="en-US" sz="1400" dirty="0"/>
          </a:p>
        </p:txBody>
      </p:sp>
      <p:sp>
        <p:nvSpPr>
          <p:cNvPr id="6" name="Callout: Down Arrow 5">
            <a:extLst>
              <a:ext uri="{FF2B5EF4-FFF2-40B4-BE49-F238E27FC236}">
                <a16:creationId xmlns:a16="http://schemas.microsoft.com/office/drawing/2014/main" id="{F35CB482-BED5-B529-7B3E-E2ECD86685E5}"/>
              </a:ext>
            </a:extLst>
          </p:cNvPr>
          <p:cNvSpPr/>
          <p:nvPr/>
        </p:nvSpPr>
        <p:spPr>
          <a:xfrm>
            <a:off x="4009293" y="1362808"/>
            <a:ext cx="3745522" cy="969732"/>
          </a:xfrm>
          <a:prstGeom prst="downArrowCallout">
            <a:avLst/>
          </a:prstGeom>
          <a:solidFill>
            <a:schemeClr val="accent6">
              <a:lumMod val="75000"/>
            </a:schemeClr>
          </a:solidFill>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latin typeface="Times New Roman" panose="02020603050405020304" pitchFamily="18" charset="0"/>
                <a:cs typeface="Times New Roman" panose="02020603050405020304" pitchFamily="18" charset="0"/>
              </a:rPr>
              <a:t>Xuất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phát</a:t>
            </a:r>
            <a:r>
              <a:rPr lang="en-US" sz="2000" b="1" dirty="0" smtClean="0">
                <a:latin typeface="Times New Roman" panose="02020603050405020304" pitchFamily="18" charset="0"/>
                <a:cs typeface="Times New Roman" panose="02020603050405020304" pitchFamily="18" charset="0"/>
              </a:rPr>
              <a:t> </a:t>
            </a:r>
            <a:r>
              <a:rPr lang="en-US" sz="2000" b="1" dirty="0" err="1" smtClean="0">
                <a:latin typeface="Times New Roman" panose="02020603050405020304" pitchFamily="18" charset="0"/>
                <a:cs typeface="Times New Roman" panose="02020603050405020304" pitchFamily="18" charset="0"/>
              </a:rPr>
              <a:t>từ</a:t>
            </a:r>
            <a:r>
              <a:rPr lang="en-US" sz="2000" b="1" dirty="0" smtClean="0">
                <a:latin typeface="Times New Roman" panose="02020603050405020304" pitchFamily="18" charset="0"/>
                <a:cs typeface="Times New Roman" panose="02020603050405020304" pitchFamily="18" charset="0"/>
              </a:rPr>
              <a:t> 2 </a:t>
            </a:r>
            <a:r>
              <a:rPr lang="en-US" sz="2000" b="1" dirty="0" err="1" smtClean="0">
                <a:latin typeface="Times New Roman" panose="02020603050405020304" pitchFamily="18" charset="0"/>
                <a:cs typeface="Times New Roman" panose="02020603050405020304" pitchFamily="18" charset="0"/>
              </a:rPr>
              <a:t>phía</a:t>
            </a:r>
            <a:endParaRPr lang="en-US" sz="2000" b="1" dirty="0">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40D8367F-D8AC-6780-2EB2-DBC30D28E416}"/>
              </a:ext>
            </a:extLst>
          </p:cNvPr>
          <p:cNvSpPr/>
          <p:nvPr/>
        </p:nvSpPr>
        <p:spPr>
          <a:xfrm>
            <a:off x="272563" y="3156439"/>
            <a:ext cx="5257800" cy="33059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r>
              <a:rPr lang="en-US" b="1" dirty="0" err="1" smtClean="0">
                <a:latin typeface="Times New Roman" panose="02020603050405020304" pitchFamily="18" charset="0"/>
                <a:cs typeface="Times New Roman" panose="02020603050405020304" pitchFamily="18" charset="0"/>
              </a:rPr>
              <a:t>Từ</a:t>
            </a:r>
            <a:r>
              <a:rPr lang="vi-VN" b="1" dirty="0" smtClean="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bản thân các làng </a:t>
            </a:r>
            <a:r>
              <a:rPr lang="vi-VN" b="1" dirty="0" smtClean="0">
                <a:latin typeface="Times New Roman" panose="02020603050405020304" pitchFamily="18" charset="0"/>
                <a:cs typeface="Times New Roman" panose="02020603050405020304" pitchFamily="18" charset="0"/>
              </a:rPr>
              <a:t>nghề</a:t>
            </a:r>
            <a:endParaRPr lang="en-US" dirty="0">
              <a:latin typeface="Times New Roman" panose="02020603050405020304" pitchFamily="18" charset="0"/>
              <a:cs typeface="Times New Roman" panose="02020603050405020304" pitchFamily="18" charset="0"/>
            </a:endParaRPr>
          </a:p>
          <a:p>
            <a:pPr algn="ctr"/>
            <a:endParaRPr lang="en-US" sz="1400" dirty="0">
              <a:solidFill>
                <a:schemeClr val="bg1"/>
              </a:solidFill>
            </a:endParaRPr>
          </a:p>
        </p:txBody>
      </p:sp>
      <p:sp>
        <p:nvSpPr>
          <p:cNvPr id="12" name="Rectangle: Rounded Corners 11">
            <a:extLst>
              <a:ext uri="{FF2B5EF4-FFF2-40B4-BE49-F238E27FC236}">
                <a16:creationId xmlns:a16="http://schemas.microsoft.com/office/drawing/2014/main" id="{55D808C9-9F93-4C61-1AEE-2EE9E3FCE29C}"/>
              </a:ext>
            </a:extLst>
          </p:cNvPr>
          <p:cNvSpPr/>
          <p:nvPr/>
        </p:nvSpPr>
        <p:spPr>
          <a:xfrm>
            <a:off x="6770078" y="3156439"/>
            <a:ext cx="5135038" cy="330595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lvl="0" algn="ctr">
              <a:spcAft>
                <a:spcPts val="750"/>
              </a:spcAft>
            </a:pPr>
            <a:r>
              <a:rPr lang="en-US" b="1" dirty="0" err="1">
                <a:latin typeface="Times New Roman" panose="02020603050405020304" pitchFamily="18" charset="0"/>
                <a:cs typeface="Times New Roman" panose="02020603050405020304" pitchFamily="18" charset="0"/>
              </a:rPr>
              <a:t>T</a:t>
            </a:r>
            <a:r>
              <a:rPr lang="en-US" b="1" dirty="0" err="1" smtClean="0">
                <a:latin typeface="Times New Roman" panose="02020603050405020304" pitchFamily="18" charset="0"/>
                <a:cs typeface="Times New Roman" panose="02020603050405020304" pitchFamily="18" charset="0"/>
              </a:rPr>
              <a:t>ừ</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công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tác</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quản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lý</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môi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trường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của</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Nhà</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Nước</a:t>
            </a:r>
            <a:endParaRPr lang="en-US" b="1" dirty="0">
              <a:latin typeface="Times New Roman" panose="02020603050405020304" pitchFamily="18" charset="0"/>
              <a:cs typeface="Times New Roman" panose="02020603050405020304" pitchFamily="18" charset="0"/>
            </a:endParaRPr>
          </a:p>
          <a:p>
            <a:pPr algn="ctr">
              <a:spcAft>
                <a:spcPts val="750"/>
              </a:spcAft>
            </a:pPr>
            <a:endParaRPr lang="en-US" sz="1400" dirty="0">
              <a:solidFill>
                <a:schemeClr val="bg1"/>
              </a:solidFill>
            </a:endParaRPr>
          </a:p>
        </p:txBody>
      </p:sp>
      <p:cxnSp>
        <p:nvCxnSpPr>
          <p:cNvPr id="13" name="Straight Arrow Connector 12">
            <a:extLst>
              <a:ext uri="{FF2B5EF4-FFF2-40B4-BE49-F238E27FC236}">
                <a16:creationId xmlns:a16="http://schemas.microsoft.com/office/drawing/2014/main" id="{FAEBAFE3-00E1-4048-7231-1F2E61A4375B}"/>
              </a:ext>
            </a:extLst>
          </p:cNvPr>
          <p:cNvCxnSpPr>
            <a:cxnSpLocks/>
            <a:stCxn id="6" idx="2"/>
            <a:endCxn id="7" idx="0"/>
          </p:cNvCxnSpPr>
          <p:nvPr/>
        </p:nvCxnSpPr>
        <p:spPr>
          <a:xfrm flipH="1">
            <a:off x="2901463" y="2332540"/>
            <a:ext cx="2980591" cy="823899"/>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4D68340-0EA4-48AF-B854-25C47CF6A00E}"/>
              </a:ext>
            </a:extLst>
          </p:cNvPr>
          <p:cNvCxnSpPr>
            <a:cxnSpLocks/>
            <a:stCxn id="6" idx="2"/>
            <a:endCxn id="12" idx="0"/>
          </p:cNvCxnSpPr>
          <p:nvPr/>
        </p:nvCxnSpPr>
        <p:spPr>
          <a:xfrm>
            <a:off x="5882054" y="2332540"/>
            <a:ext cx="3455543" cy="823899"/>
          </a:xfrm>
          <a:prstGeom prst="straightConnector1">
            <a:avLst/>
          </a:prstGeom>
          <a:ln w="38100">
            <a:tailEnd type="triangle"/>
          </a:ln>
          <a:scene3d>
            <a:camera prst="orthographicFront"/>
            <a:lightRig rig="threePt" dir="t"/>
          </a:scene3d>
          <a:sp3d>
            <a:bevelT w="152400" h="50800" prst="softRound"/>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1021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881</TotalTime>
  <Words>2017</Words>
  <Application>Microsoft Office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Phạm Đức Nghĩa</dc:creator>
  <cp:lastModifiedBy>NXN</cp:lastModifiedBy>
  <cp:revision>32</cp:revision>
  <dcterms:created xsi:type="dcterms:W3CDTF">2023-02-23T08:22:05Z</dcterms:created>
  <dcterms:modified xsi:type="dcterms:W3CDTF">2023-05-27T17:24:32Z</dcterms:modified>
</cp:coreProperties>
</file>